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14"/>
  </p:handoutMasterIdLst>
  <p:sldIdLst>
    <p:sldId id="256" r:id="rId2"/>
    <p:sldId id="257" r:id="rId3"/>
    <p:sldId id="258" r:id="rId4"/>
    <p:sldId id="268" r:id="rId5"/>
    <p:sldId id="265" r:id="rId6"/>
    <p:sldId id="269" r:id="rId7"/>
    <p:sldId id="266" r:id="rId8"/>
    <p:sldId id="270" r:id="rId9"/>
    <p:sldId id="267" r:id="rId10"/>
    <p:sldId id="271" r:id="rId11"/>
    <p:sldId id="264" r:id="rId12"/>
    <p:sldId id="272" r:id="rId1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76" d="100"/>
          <a:sy n="76" d="100"/>
        </p:scale>
        <p:origin x="132" y="6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561C1399-ED55-4102-B74E-47010050F7CD}" type="datetimeFigureOut">
              <a:rPr lang="en-GB" smtClean="0"/>
              <a:t>10/09/2026</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F391FDA5-6E95-43D7-8936-A568C8F17E7A}" type="slidenum">
              <a:rPr lang="en-GB" smtClean="0"/>
              <a:t>‹#›</a:t>
            </a:fld>
            <a:endParaRPr lang="en-GB"/>
          </a:p>
        </p:txBody>
      </p:sp>
    </p:spTree>
    <p:extLst>
      <p:ext uri="{BB962C8B-B14F-4D97-AF65-F5344CB8AC3E}">
        <p14:creationId xmlns:p14="http://schemas.microsoft.com/office/powerpoint/2010/main" val="204186652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9/10/2026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0226" y="-372882"/>
            <a:ext cx="9144000" cy="2387600"/>
          </a:xfrm>
        </p:spPr>
        <p:txBody>
          <a:bodyPr/>
          <a:lstStyle/>
          <a:p>
            <a:r>
              <a:rPr lang="en-US" dirty="0">
                <a:cs typeface="Calibri Light"/>
              </a:rPr>
              <a:t>English Department</a:t>
            </a:r>
            <a:endParaRPr lang="en-US" dirty="0"/>
          </a:p>
        </p:txBody>
      </p:sp>
      <p:sp>
        <p:nvSpPr>
          <p:cNvPr id="3" name="Subtitle 2"/>
          <p:cNvSpPr>
            <a:spLocks noGrp="1"/>
          </p:cNvSpPr>
          <p:nvPr>
            <p:ph type="subTitle" idx="1"/>
          </p:nvPr>
        </p:nvSpPr>
        <p:spPr>
          <a:xfrm>
            <a:off x="1524000" y="2336830"/>
            <a:ext cx="9144000" cy="1655762"/>
          </a:xfrm>
        </p:spPr>
        <p:txBody>
          <a:bodyPr vert="horz" lIns="91440" tIns="45720" rIns="91440" bIns="45720" rtlCol="0" anchor="t">
            <a:normAutofit/>
          </a:bodyPr>
          <a:lstStyle/>
          <a:p>
            <a:r>
              <a:rPr lang="en-US" sz="3200" dirty="0">
                <a:cs typeface="Calibri"/>
              </a:rPr>
              <a:t> BGE Literacy </a:t>
            </a:r>
            <a:endParaRPr lang="en-US" sz="3200" dirty="0"/>
          </a:p>
        </p:txBody>
      </p:sp>
      <p:pic>
        <p:nvPicPr>
          <p:cNvPr id="10" name="Picture 10">
            <a:extLst>
              <a:ext uri="{FF2B5EF4-FFF2-40B4-BE49-F238E27FC236}">
                <a16:creationId xmlns:a16="http://schemas.microsoft.com/office/drawing/2014/main" id="{9C606E00-3546-12D6-561C-3F2F60F30924}"/>
              </a:ext>
            </a:extLst>
          </p:cNvPr>
          <p:cNvPicPr>
            <a:picLocks noChangeAspect="1"/>
          </p:cNvPicPr>
          <p:nvPr/>
        </p:nvPicPr>
        <p:blipFill>
          <a:blip r:embed="rId2"/>
          <a:stretch>
            <a:fillRect/>
          </a:stretch>
        </p:blipFill>
        <p:spPr>
          <a:xfrm>
            <a:off x="0" y="3992592"/>
            <a:ext cx="12203500" cy="286513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2E961F1-4A28-4A5F-BBD4-6E400E5E6C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72357"/>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7F57BEA8-497D-4AA8-8A18-BDCD696B25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8596"/>
            <a:ext cx="12192000" cy="1735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9FD744-5826-16E6-9B81-7FA786BB06A3}"/>
              </a:ext>
            </a:extLst>
          </p:cNvPr>
          <p:cNvSpPr>
            <a:spLocks noGrp="1"/>
          </p:cNvSpPr>
          <p:nvPr>
            <p:ph type="title"/>
          </p:nvPr>
        </p:nvSpPr>
        <p:spPr>
          <a:xfrm>
            <a:off x="526073" y="489439"/>
            <a:ext cx="11139854" cy="930447"/>
          </a:xfrm>
        </p:spPr>
        <p:txBody>
          <a:bodyPr vert="horz" lIns="91440" tIns="45720" rIns="91440" bIns="45720" rtlCol="0" anchor="b">
            <a:normAutofit/>
          </a:bodyPr>
          <a:lstStyle/>
          <a:p>
            <a:pPr algn="ctr"/>
            <a:r>
              <a:rPr lang="en-US" sz="5400" kern="1200">
                <a:solidFill>
                  <a:schemeClr val="bg1"/>
                </a:solidFill>
                <a:latin typeface="+mj-lt"/>
                <a:ea typeface="+mj-ea"/>
                <a:cs typeface="+mj-cs"/>
              </a:rPr>
              <a:t>Accelerated Reader</a:t>
            </a:r>
          </a:p>
        </p:txBody>
      </p:sp>
      <p:cxnSp>
        <p:nvCxnSpPr>
          <p:cNvPr id="13" name="Straight Connector 12">
            <a:extLst>
              <a:ext uri="{FF2B5EF4-FFF2-40B4-BE49-F238E27FC236}">
                <a16:creationId xmlns:a16="http://schemas.microsoft.com/office/drawing/2014/main" id="{A82415D3-DDE5-4D63-8CB3-23A5EC581B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1479733"/>
            <a:ext cx="2743200" cy="0"/>
          </a:xfrm>
          <a:prstGeom prst="line">
            <a:avLst/>
          </a:prstGeom>
          <a:ln w="19050">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D7193FB-6AE6-4B3B-8F89-56B55DD63B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201402"/>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4" name="Picture 4" descr="Text&#10;&#10;Description automatically generated">
            <a:extLst>
              <a:ext uri="{FF2B5EF4-FFF2-40B4-BE49-F238E27FC236}">
                <a16:creationId xmlns:a16="http://schemas.microsoft.com/office/drawing/2014/main" id="{93C44D69-F475-9543-29EE-27B2DF75542D}"/>
              </a:ext>
            </a:extLst>
          </p:cNvPr>
          <p:cNvPicPr>
            <a:picLocks noGrp="1" noChangeAspect="1"/>
          </p:cNvPicPr>
          <p:nvPr>
            <p:ph idx="1"/>
          </p:nvPr>
        </p:nvPicPr>
        <p:blipFill>
          <a:blip r:embed="rId2"/>
          <a:stretch>
            <a:fillRect/>
          </a:stretch>
        </p:blipFill>
        <p:spPr>
          <a:xfrm>
            <a:off x="866341" y="2413164"/>
            <a:ext cx="10720522" cy="4299561"/>
          </a:xfrm>
          <a:prstGeom prst="rect">
            <a:avLst/>
          </a:prstGeom>
        </p:spPr>
      </p:pic>
    </p:spTree>
    <p:extLst>
      <p:ext uri="{BB962C8B-B14F-4D97-AF65-F5344CB8AC3E}">
        <p14:creationId xmlns:p14="http://schemas.microsoft.com/office/powerpoint/2010/main" val="2099092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C7FA33FF-088D-4F16-95A2-2C64D353DE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376EFB1-01CF-419F-ABF1-2AF02BBFC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464595" cy="6858000"/>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FF9DEA15-78BD-4750-AA18-B9F28A6D5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546337"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Box 7">
            <a:extLst>
              <a:ext uri="{FF2B5EF4-FFF2-40B4-BE49-F238E27FC236}">
                <a16:creationId xmlns:a16="http://schemas.microsoft.com/office/drawing/2014/main" id="{9EFDC71A-8A7C-EAC8-3E17-60DDBE9AC87A}"/>
              </a:ext>
            </a:extLst>
          </p:cNvPr>
          <p:cNvSpPr txBox="1"/>
          <p:nvPr/>
        </p:nvSpPr>
        <p:spPr>
          <a:xfrm>
            <a:off x="3521992" y="108301"/>
            <a:ext cx="5157216" cy="884900"/>
          </a:xfrm>
          <a:prstGeom prst="rect">
            <a:avLst/>
          </a:prstGeom>
          <a:solidFill>
            <a:schemeClr val="accent1"/>
          </a:solidFill>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4000" kern="1200">
                <a:solidFill>
                  <a:schemeClr val="tx1"/>
                </a:solidFill>
                <a:latin typeface="+mj-lt"/>
                <a:ea typeface="+mj-ea"/>
                <a:cs typeface="+mj-cs"/>
              </a:rPr>
              <a:t>How does AR Work?</a:t>
            </a:r>
          </a:p>
        </p:txBody>
      </p:sp>
      <p:sp>
        <p:nvSpPr>
          <p:cNvPr id="5" name="TextBox 4">
            <a:extLst>
              <a:ext uri="{FF2B5EF4-FFF2-40B4-BE49-F238E27FC236}">
                <a16:creationId xmlns:a16="http://schemas.microsoft.com/office/drawing/2014/main" id="{19EFC080-3C53-2185-439C-2F2752FD08AB}"/>
              </a:ext>
            </a:extLst>
          </p:cNvPr>
          <p:cNvSpPr txBox="1"/>
          <p:nvPr/>
        </p:nvSpPr>
        <p:spPr>
          <a:xfrm>
            <a:off x="143314" y="1215990"/>
            <a:ext cx="6178007" cy="5311386"/>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indent="-228600">
              <a:lnSpc>
                <a:spcPct val="90000"/>
              </a:lnSpc>
              <a:spcAft>
                <a:spcPts val="600"/>
              </a:spcAft>
              <a:buFont typeface="Arial" panose="020B0604020202020204" pitchFamily="34" charset="0"/>
              <a:buChar char="•"/>
            </a:pPr>
            <a:r>
              <a:rPr lang="en-US" sz="3200" dirty="0"/>
              <a:t>After completing a STAR reader test pupils are given a range of </a:t>
            </a:r>
            <a:r>
              <a:rPr lang="en-US" sz="3200" dirty="0" err="1"/>
              <a:t>colours</a:t>
            </a:r>
            <a:r>
              <a:rPr lang="en-US" sz="3200" dirty="0"/>
              <a:t> which match their current reading age. </a:t>
            </a:r>
            <a:endParaRPr lang="en-US" sz="3200">
              <a:cs typeface="Calibri"/>
            </a:endParaRPr>
          </a:p>
          <a:p>
            <a:pPr indent="-228600">
              <a:lnSpc>
                <a:spcPct val="90000"/>
              </a:lnSpc>
              <a:spcAft>
                <a:spcPts val="600"/>
              </a:spcAft>
              <a:buFont typeface="Arial" panose="020B0604020202020204" pitchFamily="34" charset="0"/>
              <a:buChar char="•"/>
            </a:pPr>
            <a:r>
              <a:rPr lang="en-US" sz="3200" dirty="0"/>
              <a:t>A new STAR test takes place at regular intervals, so students can see improvements in their reading ability, but also choose more challenging books. </a:t>
            </a:r>
            <a:endParaRPr lang="en-US" sz="3200">
              <a:cs typeface="Calibri"/>
            </a:endParaRPr>
          </a:p>
          <a:p>
            <a:pPr indent="-228600">
              <a:lnSpc>
                <a:spcPct val="90000"/>
              </a:lnSpc>
              <a:spcAft>
                <a:spcPts val="600"/>
              </a:spcAft>
              <a:buFont typeface="Arial" panose="020B0604020202020204" pitchFamily="34" charset="0"/>
              <a:buChar char="•"/>
            </a:pPr>
            <a:r>
              <a:rPr lang="en-US" sz="3200" dirty="0"/>
              <a:t>Designated library period each week in English to read, discuss and assess their progress</a:t>
            </a:r>
            <a:endParaRPr lang="en-US" sz="3200" dirty="0">
              <a:cs typeface="Calibri"/>
            </a:endParaRPr>
          </a:p>
          <a:p>
            <a:pPr indent="-228600">
              <a:lnSpc>
                <a:spcPct val="90000"/>
              </a:lnSpc>
              <a:spcAft>
                <a:spcPts val="600"/>
              </a:spcAft>
              <a:buFont typeface="Arial" panose="020B0604020202020204" pitchFamily="34" charset="0"/>
              <a:buChar char="•"/>
            </a:pPr>
            <a:endParaRPr lang="en-US" sz="2000"/>
          </a:p>
        </p:txBody>
      </p:sp>
      <p:pic>
        <p:nvPicPr>
          <p:cNvPr id="7" name="Picture 7">
            <a:extLst>
              <a:ext uri="{FF2B5EF4-FFF2-40B4-BE49-F238E27FC236}">
                <a16:creationId xmlns:a16="http://schemas.microsoft.com/office/drawing/2014/main" id="{318013FD-DA7D-2799-D6DE-4C2274E6A77A}"/>
              </a:ext>
            </a:extLst>
          </p:cNvPr>
          <p:cNvPicPr>
            <a:picLocks noChangeAspect="1"/>
          </p:cNvPicPr>
          <p:nvPr/>
        </p:nvPicPr>
        <p:blipFill>
          <a:blip r:embed="rId2"/>
          <a:stretch>
            <a:fillRect/>
          </a:stretch>
        </p:blipFill>
        <p:spPr>
          <a:xfrm>
            <a:off x="6581454" y="1990251"/>
            <a:ext cx="5613981" cy="3757219"/>
          </a:xfrm>
          <a:prstGeom prst="rect">
            <a:avLst/>
          </a:prstGeom>
        </p:spPr>
      </p:pic>
    </p:spTree>
    <p:extLst>
      <p:ext uri="{BB962C8B-B14F-4D97-AF65-F5344CB8AC3E}">
        <p14:creationId xmlns:p14="http://schemas.microsoft.com/office/powerpoint/2010/main" val="173320758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4A98C-43EA-4B4E-00B4-3017B2CFB2AC}"/>
            </a:ext>
          </a:extLst>
        </p:cNvPr>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25C3AFD-93DB-AC07-0803-54DFCBAF045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72357"/>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8E30F740-5B9F-C10F-FF2B-DE59F3083D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8596"/>
            <a:ext cx="12192000" cy="1735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B0C50A-9864-F330-7A91-94C8C10D4ACB}"/>
              </a:ext>
            </a:extLst>
          </p:cNvPr>
          <p:cNvSpPr>
            <a:spLocks noGrp="1"/>
          </p:cNvSpPr>
          <p:nvPr>
            <p:ph type="title"/>
          </p:nvPr>
        </p:nvSpPr>
        <p:spPr>
          <a:xfrm>
            <a:off x="526073" y="489439"/>
            <a:ext cx="11139854" cy="930447"/>
          </a:xfrm>
        </p:spPr>
        <p:txBody>
          <a:bodyPr vert="horz" lIns="91440" tIns="45720" rIns="91440" bIns="45720" rtlCol="0" anchor="b">
            <a:normAutofit/>
          </a:bodyPr>
          <a:lstStyle/>
          <a:p>
            <a:pPr algn="ctr"/>
            <a:r>
              <a:rPr lang="en-US" sz="5400" dirty="0">
                <a:solidFill>
                  <a:schemeClr val="bg1"/>
                </a:solidFill>
              </a:rPr>
              <a:t>How can you help?</a:t>
            </a:r>
            <a:endParaRPr lang="en-US" dirty="0">
              <a:solidFill>
                <a:schemeClr val="bg1"/>
              </a:solidFill>
              <a:ea typeface="+mj-ea"/>
              <a:cs typeface="+mj-cs"/>
            </a:endParaRPr>
          </a:p>
        </p:txBody>
      </p:sp>
      <p:cxnSp>
        <p:nvCxnSpPr>
          <p:cNvPr id="13" name="Straight Connector 12">
            <a:extLst>
              <a:ext uri="{FF2B5EF4-FFF2-40B4-BE49-F238E27FC236}">
                <a16:creationId xmlns:a16="http://schemas.microsoft.com/office/drawing/2014/main" id="{65711DCF-D724-2E9D-6C62-B4EDA9C5A5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1479733"/>
            <a:ext cx="2743200" cy="0"/>
          </a:xfrm>
          <a:prstGeom prst="line">
            <a:avLst/>
          </a:prstGeom>
          <a:ln w="19050">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CFEBA0D-C63C-7AF4-6367-B7D5AC49E3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201402"/>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525B7139-C2C0-BA3C-13FA-516FC1ECF52A}"/>
              </a:ext>
            </a:extLst>
          </p:cNvPr>
          <p:cNvSpPr>
            <a:spLocks noGrp="1"/>
          </p:cNvSpPr>
          <p:nvPr>
            <p:ph idx="1"/>
          </p:nvPr>
        </p:nvSpPr>
        <p:spPr>
          <a:xfrm>
            <a:off x="838200" y="2325687"/>
            <a:ext cx="10515600" cy="3851276"/>
          </a:xfrm>
        </p:spPr>
        <p:txBody>
          <a:bodyPr vert="horz" lIns="91440" tIns="45720" rIns="91440" bIns="45720" rtlCol="0" anchor="t">
            <a:normAutofit/>
          </a:bodyPr>
          <a:lstStyle/>
          <a:p>
            <a:pPr>
              <a:buFont typeface="Calibri" panose="020B0604020202020204" pitchFamily="34" charset="0"/>
              <a:buChar char="-"/>
            </a:pPr>
            <a:r>
              <a:rPr lang="en-GB" dirty="0">
                <a:ea typeface="Calibri" panose="020F0502020204030204"/>
                <a:cs typeface="Calibri" panose="020F0502020204030204"/>
              </a:rPr>
              <a:t>Model reading at home. This could look like you reading your own book whilst they read. </a:t>
            </a:r>
          </a:p>
          <a:p>
            <a:pPr>
              <a:buFont typeface="Calibri" panose="020B0604020202020204" pitchFamily="34" charset="0"/>
              <a:buChar char="-"/>
            </a:pPr>
            <a:r>
              <a:rPr lang="en-GB" dirty="0">
                <a:ea typeface="Calibri" panose="020F0502020204030204"/>
                <a:cs typeface="Calibri" panose="020F0502020204030204"/>
              </a:rPr>
              <a:t>All reading is literacy... Audiobooks in the car, watch the film with subtitles/read the synopsis of a film together, get your child to help you with reading recipes aloud. </a:t>
            </a:r>
          </a:p>
          <a:p>
            <a:pPr>
              <a:buFont typeface="Calibri" panose="020B0604020202020204" pitchFamily="34" charset="0"/>
              <a:buChar char="-"/>
            </a:pPr>
            <a:r>
              <a:rPr lang="en-GB" dirty="0">
                <a:ea typeface="Calibri" panose="020F0502020204030204"/>
                <a:cs typeface="Calibri" panose="020F0502020204030204"/>
              </a:rPr>
              <a:t>If your child is hesitant to read, ask them to read their book to a younger sibling, pet or object.</a:t>
            </a:r>
          </a:p>
          <a:p>
            <a:pPr>
              <a:buFont typeface="Calibri" panose="020B0604020202020204" pitchFamily="34" charset="0"/>
              <a:buChar char="-"/>
            </a:pPr>
            <a:r>
              <a:rPr lang="en-GB" dirty="0">
                <a:ea typeface="Calibri" panose="020F0502020204030204"/>
                <a:cs typeface="Calibri" panose="020F0502020204030204"/>
              </a:rPr>
              <a:t>No matter what, don't tell your child that you didn't read.</a:t>
            </a:r>
          </a:p>
        </p:txBody>
      </p:sp>
    </p:spTree>
    <p:extLst>
      <p:ext uri="{BB962C8B-B14F-4D97-AF65-F5344CB8AC3E}">
        <p14:creationId xmlns:p14="http://schemas.microsoft.com/office/powerpoint/2010/main" val="1090872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Study of Texts </a:t>
            </a:r>
          </a:p>
        </p:txBody>
      </p:sp>
      <p:pic>
        <p:nvPicPr>
          <p:cNvPr id="7" name="Picture 6"/>
          <p:cNvPicPr>
            <a:picLocks noChangeAspect="1"/>
          </p:cNvPicPr>
          <p:nvPr/>
        </p:nvPicPr>
        <p:blipFill>
          <a:blip r:embed="rId2"/>
          <a:stretch>
            <a:fillRect/>
          </a:stretch>
        </p:blipFill>
        <p:spPr>
          <a:xfrm>
            <a:off x="8186367" y="1690688"/>
            <a:ext cx="3114675" cy="4762500"/>
          </a:xfrm>
          <a:prstGeom prst="rect">
            <a:avLst/>
          </a:prstGeom>
        </p:spPr>
      </p:pic>
      <p:pic>
        <p:nvPicPr>
          <p:cNvPr id="1036" name="Picture 12" descr="To Kill A Mockingbird eBook : Lee, Harper: Amazon.co.uk: Kindle Sto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844" y="1690688"/>
            <a:ext cx="3114675" cy="47625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oles eBook by Louis Sachar - EPUB | Rakuten Kobo United Kingdo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62590" y="1690688"/>
            <a:ext cx="3000486"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293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A6251-7FDD-7FE4-C047-ECCD8E58EF6A}"/>
            </a:ext>
          </a:extLst>
        </p:cNvPr>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8BAE37C1-39AB-ADB9-27CF-6B08277B2C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72357"/>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E83DECF6-FFB7-C688-F720-564D6C50FD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8596"/>
            <a:ext cx="12192000" cy="1735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A2565E-4259-49C2-E92C-001D0013AABA}"/>
              </a:ext>
            </a:extLst>
          </p:cNvPr>
          <p:cNvSpPr>
            <a:spLocks noGrp="1"/>
          </p:cNvSpPr>
          <p:nvPr>
            <p:ph type="title"/>
          </p:nvPr>
        </p:nvSpPr>
        <p:spPr>
          <a:xfrm>
            <a:off x="526073" y="489439"/>
            <a:ext cx="11139854" cy="930447"/>
          </a:xfrm>
        </p:spPr>
        <p:txBody>
          <a:bodyPr vert="horz" lIns="91440" tIns="45720" rIns="91440" bIns="45720" rtlCol="0" anchor="b">
            <a:normAutofit/>
          </a:bodyPr>
          <a:lstStyle/>
          <a:p>
            <a:pPr algn="ctr"/>
            <a:r>
              <a:rPr lang="en-US" sz="5400" dirty="0">
                <a:solidFill>
                  <a:schemeClr val="bg1"/>
                </a:solidFill>
              </a:rPr>
              <a:t>How can you help?</a:t>
            </a:r>
            <a:endParaRPr lang="en-US" dirty="0">
              <a:solidFill>
                <a:schemeClr val="bg1"/>
              </a:solidFill>
              <a:ea typeface="+mj-ea"/>
              <a:cs typeface="+mj-cs"/>
            </a:endParaRPr>
          </a:p>
        </p:txBody>
      </p:sp>
      <p:cxnSp>
        <p:nvCxnSpPr>
          <p:cNvPr id="13" name="Straight Connector 12">
            <a:extLst>
              <a:ext uri="{FF2B5EF4-FFF2-40B4-BE49-F238E27FC236}">
                <a16:creationId xmlns:a16="http://schemas.microsoft.com/office/drawing/2014/main" id="{3D7E7590-FE0F-42EE-0FD2-BE9C2B321A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1479733"/>
            <a:ext cx="2743200" cy="0"/>
          </a:xfrm>
          <a:prstGeom prst="line">
            <a:avLst/>
          </a:prstGeom>
          <a:ln w="19050">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8FD6227-341E-B7A9-39AD-9C5B9E09FC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201402"/>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6367AA9B-4107-DF56-DCC9-91DFA622D497}"/>
              </a:ext>
            </a:extLst>
          </p:cNvPr>
          <p:cNvSpPr>
            <a:spLocks noGrp="1"/>
          </p:cNvSpPr>
          <p:nvPr>
            <p:ph idx="1"/>
          </p:nvPr>
        </p:nvSpPr>
        <p:spPr>
          <a:xfrm>
            <a:off x="838200" y="2325687"/>
            <a:ext cx="10515600" cy="3851276"/>
          </a:xfrm>
        </p:spPr>
        <p:txBody>
          <a:bodyPr vert="horz" lIns="91440" tIns="45720" rIns="91440" bIns="45720" rtlCol="0" anchor="t">
            <a:normAutofit/>
          </a:bodyPr>
          <a:lstStyle/>
          <a:p>
            <a:pPr>
              <a:buFont typeface="Calibri" panose="020B0604020202020204" pitchFamily="34" charset="0"/>
              <a:buChar char="-"/>
            </a:pPr>
            <a:r>
              <a:rPr lang="en-GB" dirty="0">
                <a:ea typeface="Calibri" panose="020F0502020204030204"/>
                <a:cs typeface="Calibri" panose="020F0502020204030204"/>
              </a:rPr>
              <a:t>Ask them questions about what they are reading in class, specifically who are the characters? What are the characters like? What's happening in the text so far? What bit have they most enjoyed? What do you think is going to happen next in the story?</a:t>
            </a:r>
          </a:p>
          <a:p>
            <a:pPr>
              <a:buFont typeface="Calibri" panose="020B0604020202020204" pitchFamily="34" charset="0"/>
              <a:buChar char="-"/>
            </a:pPr>
            <a:r>
              <a:rPr lang="en-GB" dirty="0">
                <a:ea typeface="Calibri" panose="020F0502020204030204"/>
                <a:cs typeface="Calibri" panose="020F0502020204030204"/>
              </a:rPr>
              <a:t>Watch or discuss or research real life events that link to the texts they are reading... e.g. The Hunger Games, THUG, Christmas Carol.</a:t>
            </a:r>
          </a:p>
          <a:p>
            <a:pPr>
              <a:buFont typeface="Calibri" panose="020B0604020202020204" pitchFamily="34" charset="0"/>
              <a:buChar char="-"/>
            </a:pPr>
            <a:r>
              <a:rPr lang="en-GB" dirty="0">
                <a:ea typeface="Calibri" panose="020F0502020204030204"/>
                <a:cs typeface="Calibri" panose="020F0502020204030204"/>
              </a:rPr>
              <a:t>If they seem particularly interested in a class text, feel free to get in touch with the department and we can recommend other books and stories.</a:t>
            </a:r>
          </a:p>
        </p:txBody>
      </p:sp>
    </p:spTree>
    <p:extLst>
      <p:ext uri="{BB962C8B-B14F-4D97-AF65-F5344CB8AC3E}">
        <p14:creationId xmlns:p14="http://schemas.microsoft.com/office/powerpoint/2010/main" val="656107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Writing Skills </a:t>
            </a:r>
          </a:p>
        </p:txBody>
      </p:sp>
      <p:pic>
        <p:nvPicPr>
          <p:cNvPr id="2052" name="Picture 4" descr="What are Creative Writing Techniques? | Artistic Writ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6720" y="2226714"/>
            <a:ext cx="2792566" cy="361703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Sharks: Facts about the ocean's apex predators | Live Scie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6429" y="1141521"/>
            <a:ext cx="4213521" cy="2359572"/>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10" descr="It's Personal - YouTub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p:cNvPicPr>
            <a:picLocks noChangeAspect="1"/>
          </p:cNvPicPr>
          <p:nvPr/>
        </p:nvPicPr>
        <p:blipFill>
          <a:blip r:embed="rId4"/>
          <a:stretch>
            <a:fillRect/>
          </a:stretch>
        </p:blipFill>
        <p:spPr>
          <a:xfrm>
            <a:off x="6170065" y="4255949"/>
            <a:ext cx="2143125" cy="2143125"/>
          </a:xfrm>
          <a:prstGeom prst="rect">
            <a:avLst/>
          </a:prstGeom>
        </p:spPr>
      </p:pic>
    </p:spTree>
    <p:extLst>
      <p:ext uri="{BB962C8B-B14F-4D97-AF65-F5344CB8AC3E}">
        <p14:creationId xmlns:p14="http://schemas.microsoft.com/office/powerpoint/2010/main" val="3206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BF880-634C-3B1F-5A78-4EA005886E97}"/>
            </a:ext>
          </a:extLst>
        </p:cNvPr>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B2FE0408-FCBA-2223-716F-31053FDE71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72357"/>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B87892FD-3FE6-B3BF-F226-62441061C0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8596"/>
            <a:ext cx="12192000" cy="1735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B8E3EE-A3B7-F3A0-DBC7-8CF893F7225F}"/>
              </a:ext>
            </a:extLst>
          </p:cNvPr>
          <p:cNvSpPr>
            <a:spLocks noGrp="1"/>
          </p:cNvSpPr>
          <p:nvPr>
            <p:ph type="title"/>
          </p:nvPr>
        </p:nvSpPr>
        <p:spPr>
          <a:xfrm>
            <a:off x="526073" y="489439"/>
            <a:ext cx="11139854" cy="930447"/>
          </a:xfrm>
        </p:spPr>
        <p:txBody>
          <a:bodyPr vert="horz" lIns="91440" tIns="45720" rIns="91440" bIns="45720" rtlCol="0" anchor="b">
            <a:normAutofit/>
          </a:bodyPr>
          <a:lstStyle/>
          <a:p>
            <a:pPr algn="ctr"/>
            <a:r>
              <a:rPr lang="en-US" sz="5400" dirty="0">
                <a:solidFill>
                  <a:schemeClr val="bg1"/>
                </a:solidFill>
              </a:rPr>
              <a:t>Literacy crosses boundaries..</a:t>
            </a:r>
            <a:endParaRPr lang="en-US" dirty="0">
              <a:solidFill>
                <a:schemeClr val="bg1"/>
              </a:solidFill>
              <a:ea typeface="+mj-ea"/>
              <a:cs typeface="+mj-cs"/>
            </a:endParaRPr>
          </a:p>
        </p:txBody>
      </p:sp>
      <p:cxnSp>
        <p:nvCxnSpPr>
          <p:cNvPr id="13" name="Straight Connector 12">
            <a:extLst>
              <a:ext uri="{FF2B5EF4-FFF2-40B4-BE49-F238E27FC236}">
                <a16:creationId xmlns:a16="http://schemas.microsoft.com/office/drawing/2014/main" id="{02C7508F-632A-4BE1-EDC0-58AF74CE0C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1479733"/>
            <a:ext cx="2743200" cy="0"/>
          </a:xfrm>
          <a:prstGeom prst="line">
            <a:avLst/>
          </a:prstGeom>
          <a:ln w="19050">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D7A05CA-56EE-3712-2394-850367ECA8F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201402"/>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AA1D106D-426B-03FD-2F2B-00C7A9C2EA80}"/>
              </a:ext>
            </a:extLst>
          </p:cNvPr>
          <p:cNvSpPr>
            <a:spLocks noGrp="1"/>
          </p:cNvSpPr>
          <p:nvPr>
            <p:ph idx="1"/>
          </p:nvPr>
        </p:nvSpPr>
        <p:spPr>
          <a:xfrm>
            <a:off x="838200" y="2325687"/>
            <a:ext cx="10515600" cy="3851276"/>
          </a:xfrm>
        </p:spPr>
        <p:txBody>
          <a:bodyPr vert="horz" lIns="91440" tIns="45720" rIns="91440" bIns="45720" rtlCol="0" anchor="t">
            <a:normAutofit/>
          </a:bodyPr>
          <a:lstStyle/>
          <a:p>
            <a:pPr>
              <a:buFont typeface="Calibri" panose="020B0604020202020204" pitchFamily="34" charset="0"/>
              <a:buChar char="-"/>
            </a:pPr>
            <a:r>
              <a:rPr lang="en-GB" dirty="0">
                <a:ea typeface="Calibri" panose="020F0502020204030204"/>
                <a:cs typeface="Calibri" panose="020F0502020204030204"/>
              </a:rPr>
              <a:t>When they are completing homework for any homework, if you can spend a couple of minutes helping them check over it for basic mistakes, this all helps to build healthy habits around writing. </a:t>
            </a:r>
          </a:p>
          <a:p>
            <a:pPr>
              <a:buFont typeface="Calibri" panose="020B0604020202020204" pitchFamily="34" charset="0"/>
              <a:buChar char="-"/>
            </a:pPr>
            <a:r>
              <a:rPr lang="en-GB" dirty="0">
                <a:ea typeface="Calibri" panose="020F0502020204030204"/>
                <a:cs typeface="Calibri" panose="020F0502020204030204"/>
              </a:rPr>
              <a:t>At any opportunity, try any of these to help build their dexterity and motor skills:</a:t>
            </a:r>
          </a:p>
          <a:p>
            <a:pPr lvl="1">
              <a:buFont typeface="Courier New" panose="020B0604020202020204" pitchFamily="34" charset="0"/>
              <a:buChar char="o"/>
            </a:pPr>
            <a:r>
              <a:rPr lang="en-GB" dirty="0">
                <a:ea typeface="Calibri" panose="020F0502020204030204"/>
                <a:cs typeface="Calibri" panose="020F0502020204030204"/>
              </a:rPr>
              <a:t>Drawing pictures, sketching, colouring in the lines</a:t>
            </a:r>
          </a:p>
          <a:p>
            <a:pPr lvl="1">
              <a:buFont typeface="Courier New" panose="020B0604020202020204" pitchFamily="34" charset="0"/>
              <a:buChar char="o"/>
            </a:pPr>
            <a:r>
              <a:rPr lang="en-GB" dirty="0">
                <a:ea typeface="Calibri" panose="020F0502020204030204"/>
                <a:cs typeface="Calibri" panose="020F0502020204030204"/>
              </a:rPr>
              <a:t>Writing stories, letters, notes, shopping lists</a:t>
            </a:r>
          </a:p>
          <a:p>
            <a:pPr lvl="1">
              <a:buFont typeface="Courier New" panose="020B0604020202020204" pitchFamily="34" charset="0"/>
              <a:buChar char="o"/>
            </a:pPr>
            <a:r>
              <a:rPr lang="en-GB" dirty="0">
                <a:ea typeface="Calibri" panose="020F0502020204030204"/>
                <a:cs typeface="Calibri" panose="020F0502020204030204"/>
              </a:rPr>
              <a:t>Cooking – chopping, measuring, mixing, baking</a:t>
            </a:r>
          </a:p>
          <a:p>
            <a:pPr lvl="1">
              <a:buFont typeface="Courier New" panose="020B0604020202020204" pitchFamily="34" charset="0"/>
              <a:buChar char="o"/>
            </a:pPr>
            <a:r>
              <a:rPr lang="en-GB" dirty="0">
                <a:ea typeface="Calibri" panose="020F0502020204030204"/>
                <a:cs typeface="Calibri" panose="020F0502020204030204"/>
              </a:rPr>
              <a:t>Games with small objects such as chess, throw and catch, jigsaws etc.</a:t>
            </a:r>
          </a:p>
          <a:p>
            <a:pPr lvl="1">
              <a:buFont typeface="Courier New" panose="020B0604020202020204" pitchFamily="34" charset="0"/>
              <a:buChar char="o"/>
            </a:pPr>
            <a:endParaRPr lang="en-GB" dirty="0">
              <a:ea typeface="Calibri" panose="020F0502020204030204"/>
              <a:cs typeface="Calibri" panose="020F0502020204030204"/>
            </a:endParaRPr>
          </a:p>
        </p:txBody>
      </p:sp>
    </p:spTree>
    <p:extLst>
      <p:ext uri="{BB962C8B-B14F-4D97-AF65-F5344CB8AC3E}">
        <p14:creationId xmlns:p14="http://schemas.microsoft.com/office/powerpoint/2010/main" val="3052573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Listening and Talking </a:t>
            </a:r>
          </a:p>
        </p:txBody>
      </p:sp>
      <p:pic>
        <p:nvPicPr>
          <p:cNvPr id="3080" name="Picture 8" descr="Why Communication Skills Matter in Business? | by Berat Özfidan | 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041" y="2053899"/>
            <a:ext cx="4789370" cy="3198585"/>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10" descr="The Art of Listening (+5 Tips To Help You Master It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12" descr="The Art of Listening (+5 Tips To Help You Master It )"/>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086" name="Picture 14" descr="Listening Skills | Free Language Resources | Languagen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0952" y="2053899"/>
            <a:ext cx="5309560" cy="3185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233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FD9DA-D466-56E3-82C4-B8907955B563}"/>
            </a:ext>
          </a:extLst>
        </p:cNvPr>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821B39A-BCD7-7F64-C421-3B6189C2C64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72357"/>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19B2BED5-19C5-2299-5FB3-C3E48D4A9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8596"/>
            <a:ext cx="12192000" cy="1735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CE7E1F-5F37-3F3D-53C9-38EEF75F3DDB}"/>
              </a:ext>
            </a:extLst>
          </p:cNvPr>
          <p:cNvSpPr>
            <a:spLocks noGrp="1"/>
          </p:cNvSpPr>
          <p:nvPr>
            <p:ph type="title"/>
          </p:nvPr>
        </p:nvSpPr>
        <p:spPr>
          <a:xfrm>
            <a:off x="526073" y="489439"/>
            <a:ext cx="11139854" cy="930447"/>
          </a:xfrm>
        </p:spPr>
        <p:txBody>
          <a:bodyPr vert="horz" lIns="91440" tIns="45720" rIns="91440" bIns="45720" rtlCol="0" anchor="b">
            <a:normAutofit/>
          </a:bodyPr>
          <a:lstStyle/>
          <a:p>
            <a:pPr algn="ctr"/>
            <a:r>
              <a:rPr lang="en-US" sz="5400" dirty="0">
                <a:solidFill>
                  <a:schemeClr val="bg1"/>
                </a:solidFill>
              </a:rPr>
              <a:t>Literacy crosses boundaries..</a:t>
            </a:r>
            <a:endParaRPr lang="en-US" dirty="0">
              <a:solidFill>
                <a:schemeClr val="bg1"/>
              </a:solidFill>
              <a:ea typeface="+mj-ea"/>
              <a:cs typeface="+mj-cs"/>
            </a:endParaRPr>
          </a:p>
        </p:txBody>
      </p:sp>
      <p:cxnSp>
        <p:nvCxnSpPr>
          <p:cNvPr id="13" name="Straight Connector 12">
            <a:extLst>
              <a:ext uri="{FF2B5EF4-FFF2-40B4-BE49-F238E27FC236}">
                <a16:creationId xmlns:a16="http://schemas.microsoft.com/office/drawing/2014/main" id="{A085E95F-777E-F5C5-A237-A5F0946DD15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1479733"/>
            <a:ext cx="2743200" cy="0"/>
          </a:xfrm>
          <a:prstGeom prst="line">
            <a:avLst/>
          </a:prstGeom>
          <a:ln w="19050">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5EDAE7D-F41F-411A-CF48-9C5B0F21D68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201402"/>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8A2B1AFC-217E-A2FA-B6A7-57E122B03EFE}"/>
              </a:ext>
            </a:extLst>
          </p:cNvPr>
          <p:cNvSpPr>
            <a:spLocks noGrp="1"/>
          </p:cNvSpPr>
          <p:nvPr>
            <p:ph idx="1"/>
          </p:nvPr>
        </p:nvSpPr>
        <p:spPr>
          <a:xfrm>
            <a:off x="838200" y="2325687"/>
            <a:ext cx="10515600" cy="3851276"/>
          </a:xfrm>
        </p:spPr>
        <p:txBody>
          <a:bodyPr vert="horz" lIns="91440" tIns="45720" rIns="91440" bIns="45720" rtlCol="0" anchor="t">
            <a:normAutofit/>
          </a:bodyPr>
          <a:lstStyle/>
          <a:p>
            <a:pPr lvl="1">
              <a:buFont typeface="Courier New" panose="020B0604020202020204" pitchFamily="34" charset="0"/>
              <a:buChar char="o"/>
            </a:pPr>
            <a:r>
              <a:rPr lang="en-GB" dirty="0">
                <a:ea typeface="Calibri" panose="020F0502020204030204"/>
                <a:cs typeface="Calibri" panose="020F0502020204030204"/>
              </a:rPr>
              <a:t>Listening is a really important skill.</a:t>
            </a:r>
          </a:p>
          <a:p>
            <a:pPr lvl="1">
              <a:buFont typeface="Courier New" panose="020B0604020202020204" pitchFamily="34" charset="0"/>
              <a:buChar char="o"/>
            </a:pPr>
            <a:r>
              <a:rPr lang="en-GB" dirty="0">
                <a:ea typeface="Calibri" panose="020F0502020204030204"/>
                <a:cs typeface="Calibri" panose="020F0502020204030204"/>
              </a:rPr>
              <a:t>Listen to audiobooks, podcasts and documentaries as often as you can. Talk about what you've listened to. </a:t>
            </a:r>
          </a:p>
          <a:p>
            <a:pPr lvl="1">
              <a:buFont typeface="Courier New" panose="020B0604020202020204" pitchFamily="34" charset="0"/>
              <a:buChar char="o"/>
            </a:pPr>
            <a:r>
              <a:rPr lang="en-GB" dirty="0">
                <a:ea typeface="Calibri" panose="020F0502020204030204"/>
                <a:cs typeface="Calibri" panose="020F0502020204030204"/>
              </a:rPr>
              <a:t>DO NOT LET THEM OPT OUT OF CLASS TALKS. These are super important for their confidence, their resilience, their ability to communicate effectively and their overall result at National 5. </a:t>
            </a:r>
          </a:p>
        </p:txBody>
      </p:sp>
    </p:spTree>
    <p:extLst>
      <p:ext uri="{BB962C8B-B14F-4D97-AF65-F5344CB8AC3E}">
        <p14:creationId xmlns:p14="http://schemas.microsoft.com/office/powerpoint/2010/main" val="3359199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93F2F-62FF-2108-67C9-1E242F8DF069}"/>
              </a:ext>
            </a:extLst>
          </p:cNvPr>
          <p:cNvSpPr>
            <a:spLocks noGrp="1"/>
          </p:cNvSpPr>
          <p:nvPr>
            <p:ph type="title"/>
          </p:nvPr>
        </p:nvSpPr>
        <p:spPr/>
        <p:txBody>
          <a:bodyPr>
            <a:normAutofit/>
          </a:bodyPr>
          <a:lstStyle/>
          <a:p>
            <a:pPr algn="ctr"/>
            <a:r>
              <a:rPr lang="en-US" sz="4800" b="1" dirty="0">
                <a:cs typeface="Calibri Light"/>
              </a:rPr>
              <a:t>Any Questions?</a:t>
            </a:r>
          </a:p>
        </p:txBody>
      </p:sp>
      <p:pic>
        <p:nvPicPr>
          <p:cNvPr id="4" name="Picture 4" descr="Text, whiteboard&#10;&#10;Description automatically generated">
            <a:extLst>
              <a:ext uri="{FF2B5EF4-FFF2-40B4-BE49-F238E27FC236}">
                <a16:creationId xmlns:a16="http://schemas.microsoft.com/office/drawing/2014/main" id="{7AAE2476-D108-CB15-8DB0-B5E8545EAF05}"/>
              </a:ext>
            </a:extLst>
          </p:cNvPr>
          <p:cNvPicPr>
            <a:picLocks noChangeAspect="1"/>
          </p:cNvPicPr>
          <p:nvPr/>
        </p:nvPicPr>
        <p:blipFill>
          <a:blip r:embed="rId2"/>
          <a:stretch>
            <a:fillRect/>
          </a:stretch>
        </p:blipFill>
        <p:spPr>
          <a:xfrm>
            <a:off x="943155" y="1935104"/>
            <a:ext cx="3145766" cy="4439904"/>
          </a:xfrm>
          <a:prstGeom prst="rect">
            <a:avLst/>
          </a:prstGeom>
        </p:spPr>
      </p:pic>
      <p:pic>
        <p:nvPicPr>
          <p:cNvPr id="5" name="Picture 5" descr="Text&#10;&#10;Description automatically generated">
            <a:extLst>
              <a:ext uri="{FF2B5EF4-FFF2-40B4-BE49-F238E27FC236}">
                <a16:creationId xmlns:a16="http://schemas.microsoft.com/office/drawing/2014/main" id="{017C4F2B-DA91-401B-A98F-BC5CAE61913E}"/>
              </a:ext>
            </a:extLst>
          </p:cNvPr>
          <p:cNvPicPr>
            <a:picLocks noChangeAspect="1"/>
          </p:cNvPicPr>
          <p:nvPr/>
        </p:nvPicPr>
        <p:blipFill>
          <a:blip r:embed="rId3"/>
          <a:stretch>
            <a:fillRect/>
          </a:stretch>
        </p:blipFill>
        <p:spPr>
          <a:xfrm>
            <a:off x="7657382" y="1936488"/>
            <a:ext cx="3145766" cy="4437136"/>
          </a:xfrm>
          <a:prstGeom prst="rect">
            <a:avLst/>
          </a:prstGeom>
        </p:spPr>
      </p:pic>
      <p:pic>
        <p:nvPicPr>
          <p:cNvPr id="6" name="Picture 6" descr="Text&#10;&#10;Description automatically generated">
            <a:extLst>
              <a:ext uri="{FF2B5EF4-FFF2-40B4-BE49-F238E27FC236}">
                <a16:creationId xmlns:a16="http://schemas.microsoft.com/office/drawing/2014/main" id="{43DA48F7-5744-BC9B-C6A3-79569145AF58}"/>
              </a:ext>
            </a:extLst>
          </p:cNvPr>
          <p:cNvPicPr>
            <a:picLocks noChangeAspect="1"/>
          </p:cNvPicPr>
          <p:nvPr/>
        </p:nvPicPr>
        <p:blipFill>
          <a:blip r:embed="rId4"/>
          <a:stretch>
            <a:fillRect/>
          </a:stretch>
        </p:blipFill>
        <p:spPr>
          <a:xfrm>
            <a:off x="4321834" y="1934755"/>
            <a:ext cx="3145766" cy="4440601"/>
          </a:xfrm>
          <a:prstGeom prst="rect">
            <a:avLst/>
          </a:prstGeom>
        </p:spPr>
      </p:pic>
    </p:spTree>
    <p:extLst>
      <p:ext uri="{BB962C8B-B14F-4D97-AF65-F5344CB8AC3E}">
        <p14:creationId xmlns:p14="http://schemas.microsoft.com/office/powerpoint/2010/main" val="860920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D44A5-E7C2-9663-2845-149CF4648C8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8CCC937-C3DC-68B0-4E17-CE731273570A}"/>
              </a:ext>
            </a:extLst>
          </p:cNvPr>
          <p:cNvPicPr>
            <a:picLocks noChangeAspect="1"/>
          </p:cNvPicPr>
          <p:nvPr/>
        </p:nvPicPr>
        <p:blipFill>
          <a:blip r:embed="rId2"/>
          <a:stretch>
            <a:fillRect/>
          </a:stretch>
        </p:blipFill>
        <p:spPr>
          <a:xfrm>
            <a:off x="3467100" y="809625"/>
            <a:ext cx="5257800" cy="5238750"/>
          </a:xfrm>
          <a:prstGeom prst="rect">
            <a:avLst/>
          </a:prstGeom>
        </p:spPr>
      </p:pic>
      <p:sp>
        <p:nvSpPr>
          <p:cNvPr id="8" name="Title 7">
            <a:extLst>
              <a:ext uri="{FF2B5EF4-FFF2-40B4-BE49-F238E27FC236}">
                <a16:creationId xmlns:a16="http://schemas.microsoft.com/office/drawing/2014/main" id="{F83E1FC2-7D4B-4382-7777-17E689ED6512}"/>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3502053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76</TotalTime>
  <Words>457</Words>
  <Application>Microsoft Office PowerPoint</Application>
  <PresentationFormat>Widescreen</PresentationFormat>
  <Paragraphs>31</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Courier New</vt:lpstr>
      <vt:lpstr>office theme</vt:lpstr>
      <vt:lpstr>English Department</vt:lpstr>
      <vt:lpstr>Accelerated Reader</vt:lpstr>
      <vt:lpstr>PowerPoint Presentation</vt:lpstr>
      <vt:lpstr>How can you help?</vt:lpstr>
      <vt:lpstr>Study of Texts </vt:lpstr>
      <vt:lpstr>How can you help?</vt:lpstr>
      <vt:lpstr>Writing Skills </vt:lpstr>
      <vt:lpstr>Literacy crosses boundaries..</vt:lpstr>
      <vt:lpstr>Listening and Talking </vt:lpstr>
      <vt:lpstr>Literacy crosses boundaries..</vt:lpstr>
      <vt:lpstr>Any 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Stephen Small</dc:creator>
  <cp:lastModifiedBy>Ms Wood</cp:lastModifiedBy>
  <cp:revision>423</cp:revision>
  <cp:lastPrinted>2022-12-06T15:12:09Z</cp:lastPrinted>
  <dcterms:created xsi:type="dcterms:W3CDTF">2022-10-04T19:38:38Z</dcterms:created>
  <dcterms:modified xsi:type="dcterms:W3CDTF">2026-09-10T10:47:11Z</dcterms:modified>
</cp:coreProperties>
</file>