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3" r:id="rId4"/>
    <p:sldId id="258" r:id="rId5"/>
    <p:sldId id="265" r:id="rId6"/>
    <p:sldId id="261" r:id="rId7"/>
    <p:sldId id="259" r:id="rId8"/>
    <p:sldId id="262" r:id="rId9"/>
    <p:sldId id="267" r:id="rId10"/>
    <p:sldId id="264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7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F68CCC-6A1A-4748-8800-D3414C75184E}" type="doc">
      <dgm:prSet loTypeId="urn:microsoft.com/office/officeart/2005/8/layout/process4" loCatId="process" qsTypeId="urn:microsoft.com/office/officeart/2005/8/quickstyle/simple1#49" qsCatId="simple" csTypeId="urn:microsoft.com/office/officeart/2005/8/colors/colorful2#7" csCatId="colorful"/>
      <dgm:spPr/>
      <dgm:t>
        <a:bodyPr/>
        <a:lstStyle/>
        <a:p>
          <a:endParaRPr lang="en-US"/>
        </a:p>
      </dgm:t>
    </dgm:pt>
    <dgm:pt modelId="{21AB7329-884A-4F21-8F4B-BE7D408D80DE}">
      <dgm:prSet/>
      <dgm:spPr/>
      <dgm:t>
        <a:bodyPr/>
        <a:lstStyle/>
        <a:p>
          <a:r>
            <a:rPr lang="en-GB"/>
            <a:t>As soon as possible from August:</a:t>
          </a:r>
          <a:endParaRPr lang="en-US"/>
        </a:p>
      </dgm:t>
    </dgm:pt>
    <dgm:pt modelId="{B1F8CBC4-363C-40C6-834B-5D24EAA63474}" type="parTrans" cxnId="{56534137-0B85-4ABF-944B-399E8D46C4FC}">
      <dgm:prSet/>
      <dgm:spPr/>
      <dgm:t>
        <a:bodyPr/>
        <a:lstStyle/>
        <a:p>
          <a:endParaRPr lang="en-US"/>
        </a:p>
      </dgm:t>
    </dgm:pt>
    <dgm:pt modelId="{55BB9C93-3B09-422A-B55C-2E2CD2107730}" type="sibTrans" cxnId="{56534137-0B85-4ABF-944B-399E8D46C4FC}">
      <dgm:prSet/>
      <dgm:spPr/>
      <dgm:t>
        <a:bodyPr/>
        <a:lstStyle/>
        <a:p>
          <a:endParaRPr lang="en-US"/>
        </a:p>
      </dgm:t>
    </dgm:pt>
    <dgm:pt modelId="{E59046B7-1B4F-422F-9061-F90080FF081A}">
      <dgm:prSet/>
      <dgm:spPr/>
      <dgm:t>
        <a:bodyPr/>
        <a:lstStyle/>
        <a:p>
          <a:r>
            <a:rPr lang="en-GB"/>
            <a:t>It's important to start these good revision habits now and study consistently through the year rather than leaving it all until after Christmas or after Easter- there are lots of coursework deadlines after Christmas so it's vital to revise what you do in class as you go along.</a:t>
          </a:r>
          <a:endParaRPr lang="en-US"/>
        </a:p>
      </dgm:t>
    </dgm:pt>
    <dgm:pt modelId="{3C8C5581-C9F9-47F2-89C2-0B7C313EE4B2}" type="parTrans" cxnId="{69BCBA45-E309-4D40-A06C-BE855B42C2B5}">
      <dgm:prSet/>
      <dgm:spPr/>
      <dgm:t>
        <a:bodyPr/>
        <a:lstStyle/>
        <a:p>
          <a:endParaRPr lang="en-US"/>
        </a:p>
      </dgm:t>
    </dgm:pt>
    <dgm:pt modelId="{76C5630D-2F4E-43FF-AA0C-9E54367B89B1}" type="sibTrans" cxnId="{69BCBA45-E309-4D40-A06C-BE855B42C2B5}">
      <dgm:prSet/>
      <dgm:spPr/>
      <dgm:t>
        <a:bodyPr/>
        <a:lstStyle/>
        <a:p>
          <a:endParaRPr lang="en-US"/>
        </a:p>
      </dgm:t>
    </dgm:pt>
    <dgm:pt modelId="{1E65736F-0305-4EA4-ACD8-1BE0DFDAE794}" type="pres">
      <dgm:prSet presAssocID="{37F68CCC-6A1A-4748-8800-D3414C75184E}" presName="Name0" presStyleCnt="0">
        <dgm:presLayoutVars>
          <dgm:dir/>
          <dgm:animLvl val="lvl"/>
          <dgm:resizeHandles val="exact"/>
        </dgm:presLayoutVars>
      </dgm:prSet>
      <dgm:spPr/>
    </dgm:pt>
    <dgm:pt modelId="{E40EC33C-4404-494E-B26F-EA54DF72E62C}" type="pres">
      <dgm:prSet presAssocID="{E59046B7-1B4F-422F-9061-F90080FF081A}" presName="boxAndChildren" presStyleCnt="0"/>
      <dgm:spPr/>
    </dgm:pt>
    <dgm:pt modelId="{08EE30C4-BB56-4C4A-9AA8-DE7ED3728A86}" type="pres">
      <dgm:prSet presAssocID="{E59046B7-1B4F-422F-9061-F90080FF081A}" presName="parentTextBox" presStyleLbl="node1" presStyleIdx="0" presStyleCnt="2"/>
      <dgm:spPr/>
    </dgm:pt>
    <dgm:pt modelId="{F60BD07E-CB67-491A-8B55-18758B02FE5D}" type="pres">
      <dgm:prSet presAssocID="{55BB9C93-3B09-422A-B55C-2E2CD2107730}" presName="sp" presStyleCnt="0"/>
      <dgm:spPr/>
    </dgm:pt>
    <dgm:pt modelId="{F046ED9F-5A2C-443E-9EFF-A954B9EB0104}" type="pres">
      <dgm:prSet presAssocID="{21AB7329-884A-4F21-8F4B-BE7D408D80DE}" presName="arrowAndChildren" presStyleCnt="0"/>
      <dgm:spPr/>
    </dgm:pt>
    <dgm:pt modelId="{61AC04F3-16D1-4D88-9BEE-DB81AFBF5D73}" type="pres">
      <dgm:prSet presAssocID="{21AB7329-884A-4F21-8F4B-BE7D408D80DE}" presName="parentTextArrow" presStyleLbl="node1" presStyleIdx="1" presStyleCnt="2"/>
      <dgm:spPr/>
    </dgm:pt>
  </dgm:ptLst>
  <dgm:cxnLst>
    <dgm:cxn modelId="{ECF5AE18-9353-415F-AAD2-34F2BC96B104}" type="presOf" srcId="{E59046B7-1B4F-422F-9061-F90080FF081A}" destId="{08EE30C4-BB56-4C4A-9AA8-DE7ED3728A86}" srcOrd="0" destOrd="0" presId="urn:microsoft.com/office/officeart/2005/8/layout/process4"/>
    <dgm:cxn modelId="{56534137-0B85-4ABF-944B-399E8D46C4FC}" srcId="{37F68CCC-6A1A-4748-8800-D3414C75184E}" destId="{21AB7329-884A-4F21-8F4B-BE7D408D80DE}" srcOrd="0" destOrd="0" parTransId="{B1F8CBC4-363C-40C6-834B-5D24EAA63474}" sibTransId="{55BB9C93-3B09-422A-B55C-2E2CD2107730}"/>
    <dgm:cxn modelId="{69BCBA45-E309-4D40-A06C-BE855B42C2B5}" srcId="{37F68CCC-6A1A-4748-8800-D3414C75184E}" destId="{E59046B7-1B4F-422F-9061-F90080FF081A}" srcOrd="1" destOrd="0" parTransId="{3C8C5581-C9F9-47F2-89C2-0B7C313EE4B2}" sibTransId="{76C5630D-2F4E-43FF-AA0C-9E54367B89B1}"/>
    <dgm:cxn modelId="{F7A2BC79-54DE-4F9C-9969-66BFEB9476E5}" type="presOf" srcId="{21AB7329-884A-4F21-8F4B-BE7D408D80DE}" destId="{61AC04F3-16D1-4D88-9BEE-DB81AFBF5D73}" srcOrd="0" destOrd="0" presId="urn:microsoft.com/office/officeart/2005/8/layout/process4"/>
    <dgm:cxn modelId="{F1CD09BF-9CDC-45A8-B3D8-BD5ACF2037AA}" type="presOf" srcId="{37F68CCC-6A1A-4748-8800-D3414C75184E}" destId="{1E65736F-0305-4EA4-ACD8-1BE0DFDAE794}" srcOrd="0" destOrd="0" presId="urn:microsoft.com/office/officeart/2005/8/layout/process4"/>
    <dgm:cxn modelId="{559D8E94-770E-48C4-A940-0E1BD50D899F}" type="presParOf" srcId="{1E65736F-0305-4EA4-ACD8-1BE0DFDAE794}" destId="{E40EC33C-4404-494E-B26F-EA54DF72E62C}" srcOrd="0" destOrd="0" presId="urn:microsoft.com/office/officeart/2005/8/layout/process4"/>
    <dgm:cxn modelId="{74EDEB6E-1DB7-4601-92BD-8B892ECC61AA}" type="presParOf" srcId="{E40EC33C-4404-494E-B26F-EA54DF72E62C}" destId="{08EE30C4-BB56-4C4A-9AA8-DE7ED3728A86}" srcOrd="0" destOrd="0" presId="urn:microsoft.com/office/officeart/2005/8/layout/process4"/>
    <dgm:cxn modelId="{81AA7595-38EF-4906-B6A8-FF6E8F6BEE8F}" type="presParOf" srcId="{1E65736F-0305-4EA4-ACD8-1BE0DFDAE794}" destId="{F60BD07E-CB67-491A-8B55-18758B02FE5D}" srcOrd="1" destOrd="0" presId="urn:microsoft.com/office/officeart/2005/8/layout/process4"/>
    <dgm:cxn modelId="{D3CC9B64-5D2E-40BD-90DA-35C7F82418A5}" type="presParOf" srcId="{1E65736F-0305-4EA4-ACD8-1BE0DFDAE794}" destId="{F046ED9F-5A2C-443E-9EFF-A954B9EB0104}" srcOrd="2" destOrd="0" presId="urn:microsoft.com/office/officeart/2005/8/layout/process4"/>
    <dgm:cxn modelId="{4A8DFA7E-7598-4BD7-B4EE-6A836748B760}" type="presParOf" srcId="{F046ED9F-5A2C-443E-9EFF-A954B9EB0104}" destId="{61AC04F3-16D1-4D88-9BEE-DB81AFBF5D7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623D7D-3377-49F0-A6D7-0F31F73D9BBD}" type="doc">
      <dgm:prSet loTypeId="urn:microsoft.com/office/officeart/2016/7/layout/BasicLinearProcessNumbered" loCatId="process" qsTypeId="urn:microsoft.com/office/officeart/2005/8/quickstyle/simple2#3" qsCatId="simple" csTypeId="urn:microsoft.com/office/officeart/2005/8/colors/accent5_2#1" csCatId="accent5" phldr="1"/>
      <dgm:spPr/>
      <dgm:t>
        <a:bodyPr/>
        <a:lstStyle/>
        <a:p>
          <a:endParaRPr lang="en-US"/>
        </a:p>
      </dgm:t>
    </dgm:pt>
    <dgm:pt modelId="{2C0B0DE8-D152-4B17-9478-1351E3FD026C}">
      <dgm:prSet/>
      <dgm:spPr/>
      <dgm:t>
        <a:bodyPr/>
        <a:lstStyle/>
        <a:p>
          <a:r>
            <a:rPr lang="en-GB" dirty="0"/>
            <a:t>Don’t set yourself a set time to study e.g. 2 hours. </a:t>
          </a:r>
        </a:p>
        <a:p>
          <a:r>
            <a:rPr lang="en-GB" dirty="0"/>
            <a:t>Select an ACTIVITY  to do a like a set of flash cards, a set of summary notes or a set pf past paper questions linked to key areas….then focus on finishing the activity rather than constantly looking at how much revision time you have left to go.</a:t>
          </a:r>
          <a:endParaRPr lang="en-US" dirty="0"/>
        </a:p>
      </dgm:t>
    </dgm:pt>
    <dgm:pt modelId="{C9C86E83-E5A4-4704-876C-3F7FD44FA273}" type="parTrans" cxnId="{B6A4F9A2-F2E2-40D9-83D0-9275829F52D2}">
      <dgm:prSet/>
      <dgm:spPr/>
      <dgm:t>
        <a:bodyPr/>
        <a:lstStyle/>
        <a:p>
          <a:endParaRPr lang="en-US"/>
        </a:p>
      </dgm:t>
    </dgm:pt>
    <dgm:pt modelId="{7F40FAA8-297A-4465-ADA0-6138E17AE73B}" type="sibTrans" cxnId="{B6A4F9A2-F2E2-40D9-83D0-9275829F52D2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560A06D1-B9AB-4B55-B791-34AE2F6AC5B7}">
      <dgm:prSet/>
      <dgm:spPr/>
      <dgm:t>
        <a:bodyPr/>
        <a:lstStyle/>
        <a:p>
          <a:r>
            <a:rPr lang="en-GB"/>
            <a:t>Take breaks during your studying- humans can concentrate well for 40 minutes and then need a 5-minute break, ideally to get up and move (not reach straight for your phone).</a:t>
          </a:r>
          <a:endParaRPr lang="en-US"/>
        </a:p>
      </dgm:t>
    </dgm:pt>
    <dgm:pt modelId="{168FA9F9-C684-45B1-854A-529EF76203CC}" type="parTrans" cxnId="{0D090229-F82E-4FB0-90B9-C9CE1089CB3F}">
      <dgm:prSet/>
      <dgm:spPr/>
      <dgm:t>
        <a:bodyPr/>
        <a:lstStyle/>
        <a:p>
          <a:endParaRPr lang="en-US"/>
        </a:p>
      </dgm:t>
    </dgm:pt>
    <dgm:pt modelId="{EE179DEB-B74F-488B-A6B5-571308B80FDD}" type="sibTrans" cxnId="{0D090229-F82E-4FB0-90B9-C9CE1089CB3F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D6334AC-22EC-47E3-91FB-EC9BC3FA0C5D}">
      <dgm:prSet/>
      <dgm:spPr/>
      <dgm:t>
        <a:bodyPr/>
        <a:lstStyle/>
        <a:p>
          <a:r>
            <a:rPr lang="en-GB"/>
            <a:t>Promise yourself a reward to motivate yourself, e.g. you can watch TV for 30 minutes when you've studied for 2 hours. (DON'T try to do both at once!)</a:t>
          </a:r>
          <a:endParaRPr lang="en-US"/>
        </a:p>
      </dgm:t>
    </dgm:pt>
    <dgm:pt modelId="{716C159A-E248-4F5F-A890-B8EAF2D81505}" type="parTrans" cxnId="{512033FC-3593-498D-B860-1B04C0401200}">
      <dgm:prSet/>
      <dgm:spPr/>
      <dgm:t>
        <a:bodyPr/>
        <a:lstStyle/>
        <a:p>
          <a:endParaRPr lang="en-US"/>
        </a:p>
      </dgm:t>
    </dgm:pt>
    <dgm:pt modelId="{447D2F87-A943-46F1-9F9B-2BF6C8E7EC4C}" type="sibTrans" cxnId="{512033FC-3593-498D-B860-1B04C0401200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A6228AB-52DA-47D1-8B24-665B2BC870AA}" type="pres">
      <dgm:prSet presAssocID="{E0623D7D-3377-49F0-A6D7-0F31F73D9BBD}" presName="Name0" presStyleCnt="0">
        <dgm:presLayoutVars>
          <dgm:animLvl val="lvl"/>
          <dgm:resizeHandles val="exact"/>
        </dgm:presLayoutVars>
      </dgm:prSet>
      <dgm:spPr/>
    </dgm:pt>
    <dgm:pt modelId="{59FAE1B9-FFDC-4AB4-B90C-7794E58EFCF6}" type="pres">
      <dgm:prSet presAssocID="{2C0B0DE8-D152-4B17-9478-1351E3FD026C}" presName="compositeNode" presStyleCnt="0">
        <dgm:presLayoutVars>
          <dgm:bulletEnabled val="1"/>
        </dgm:presLayoutVars>
      </dgm:prSet>
      <dgm:spPr/>
    </dgm:pt>
    <dgm:pt modelId="{F766657F-69F0-469E-9564-9F0576163B18}" type="pres">
      <dgm:prSet presAssocID="{2C0B0DE8-D152-4B17-9478-1351E3FD026C}" presName="bgRect" presStyleLbl="bgAccFollowNode1" presStyleIdx="0" presStyleCnt="3"/>
      <dgm:spPr/>
    </dgm:pt>
    <dgm:pt modelId="{C4EDA5C1-13E2-4D8B-9DE7-9DEE8F37DFFC}" type="pres">
      <dgm:prSet presAssocID="{7F40FAA8-297A-4465-ADA0-6138E17AE73B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9EF01DB1-B5D6-4F0C-BB12-3BC47BB9F36C}" type="pres">
      <dgm:prSet presAssocID="{2C0B0DE8-D152-4B17-9478-1351E3FD026C}" presName="bottomLine" presStyleLbl="alignNode1" presStyleIdx="1" presStyleCnt="6">
        <dgm:presLayoutVars/>
      </dgm:prSet>
      <dgm:spPr/>
    </dgm:pt>
    <dgm:pt modelId="{B15B4627-78DD-4CC6-8474-857D2B1702BA}" type="pres">
      <dgm:prSet presAssocID="{2C0B0DE8-D152-4B17-9478-1351E3FD026C}" presName="nodeText" presStyleLbl="bgAccFollowNode1" presStyleIdx="0" presStyleCnt="3">
        <dgm:presLayoutVars>
          <dgm:bulletEnabled val="1"/>
        </dgm:presLayoutVars>
      </dgm:prSet>
      <dgm:spPr/>
    </dgm:pt>
    <dgm:pt modelId="{FB7E8266-2D79-4B95-897E-0713D9F71BB9}" type="pres">
      <dgm:prSet presAssocID="{7F40FAA8-297A-4465-ADA0-6138E17AE73B}" presName="sibTrans" presStyleCnt="0"/>
      <dgm:spPr/>
    </dgm:pt>
    <dgm:pt modelId="{3CD843DF-5C27-4CD8-B258-D8413ADCFE1E}" type="pres">
      <dgm:prSet presAssocID="{560A06D1-B9AB-4B55-B791-34AE2F6AC5B7}" presName="compositeNode" presStyleCnt="0">
        <dgm:presLayoutVars>
          <dgm:bulletEnabled val="1"/>
        </dgm:presLayoutVars>
      </dgm:prSet>
      <dgm:spPr/>
    </dgm:pt>
    <dgm:pt modelId="{4D64F5AD-66FC-489F-A193-3D0F5EA58F6C}" type="pres">
      <dgm:prSet presAssocID="{560A06D1-B9AB-4B55-B791-34AE2F6AC5B7}" presName="bgRect" presStyleLbl="bgAccFollowNode1" presStyleIdx="1" presStyleCnt="3"/>
      <dgm:spPr/>
    </dgm:pt>
    <dgm:pt modelId="{85E89077-9D07-4E64-B45E-8BAF3419C64C}" type="pres">
      <dgm:prSet presAssocID="{EE179DEB-B74F-488B-A6B5-571308B80FDD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D39F7E2D-B4B5-4EAD-919A-225D05EA4FD3}" type="pres">
      <dgm:prSet presAssocID="{560A06D1-B9AB-4B55-B791-34AE2F6AC5B7}" presName="bottomLine" presStyleLbl="alignNode1" presStyleIdx="3" presStyleCnt="6">
        <dgm:presLayoutVars/>
      </dgm:prSet>
      <dgm:spPr/>
    </dgm:pt>
    <dgm:pt modelId="{885994E8-2CDC-4DDB-BAC3-868616A81DF9}" type="pres">
      <dgm:prSet presAssocID="{560A06D1-B9AB-4B55-B791-34AE2F6AC5B7}" presName="nodeText" presStyleLbl="bgAccFollowNode1" presStyleIdx="1" presStyleCnt="3">
        <dgm:presLayoutVars>
          <dgm:bulletEnabled val="1"/>
        </dgm:presLayoutVars>
      </dgm:prSet>
      <dgm:spPr/>
    </dgm:pt>
    <dgm:pt modelId="{14E745B7-A45A-4F00-86EC-D54D86A606B6}" type="pres">
      <dgm:prSet presAssocID="{EE179DEB-B74F-488B-A6B5-571308B80FDD}" presName="sibTrans" presStyleCnt="0"/>
      <dgm:spPr/>
    </dgm:pt>
    <dgm:pt modelId="{31C181DD-372D-4C6D-9A3B-D4DDF35CE2F6}" type="pres">
      <dgm:prSet presAssocID="{6D6334AC-22EC-47E3-91FB-EC9BC3FA0C5D}" presName="compositeNode" presStyleCnt="0">
        <dgm:presLayoutVars>
          <dgm:bulletEnabled val="1"/>
        </dgm:presLayoutVars>
      </dgm:prSet>
      <dgm:spPr/>
    </dgm:pt>
    <dgm:pt modelId="{F57CDBBE-AFCE-4437-8622-C0E92A631F86}" type="pres">
      <dgm:prSet presAssocID="{6D6334AC-22EC-47E3-91FB-EC9BC3FA0C5D}" presName="bgRect" presStyleLbl="bgAccFollowNode1" presStyleIdx="2" presStyleCnt="3"/>
      <dgm:spPr/>
    </dgm:pt>
    <dgm:pt modelId="{970F0F16-2B9C-474B-A547-3003943D1515}" type="pres">
      <dgm:prSet presAssocID="{447D2F87-A943-46F1-9F9B-2BF6C8E7EC4C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E2FB1FE9-A3A0-4C61-AA1D-0B099B7022A2}" type="pres">
      <dgm:prSet presAssocID="{6D6334AC-22EC-47E3-91FB-EC9BC3FA0C5D}" presName="bottomLine" presStyleLbl="alignNode1" presStyleIdx="5" presStyleCnt="6">
        <dgm:presLayoutVars/>
      </dgm:prSet>
      <dgm:spPr/>
    </dgm:pt>
    <dgm:pt modelId="{598D66F7-0523-4819-B964-25CD6F4B6133}" type="pres">
      <dgm:prSet presAssocID="{6D6334AC-22EC-47E3-91FB-EC9BC3FA0C5D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C3747E03-27E5-4983-8A36-8D2B628AC881}" type="presOf" srcId="{2C0B0DE8-D152-4B17-9478-1351E3FD026C}" destId="{B15B4627-78DD-4CC6-8474-857D2B1702BA}" srcOrd="1" destOrd="0" presId="urn:microsoft.com/office/officeart/2016/7/layout/BasicLinearProcessNumbered"/>
    <dgm:cxn modelId="{708BE511-FA3E-4CF5-8BD9-9155338568F5}" type="presOf" srcId="{6D6334AC-22EC-47E3-91FB-EC9BC3FA0C5D}" destId="{598D66F7-0523-4819-B964-25CD6F4B6133}" srcOrd="1" destOrd="0" presId="urn:microsoft.com/office/officeart/2016/7/layout/BasicLinearProcessNumbered"/>
    <dgm:cxn modelId="{0D090229-F82E-4FB0-90B9-C9CE1089CB3F}" srcId="{E0623D7D-3377-49F0-A6D7-0F31F73D9BBD}" destId="{560A06D1-B9AB-4B55-B791-34AE2F6AC5B7}" srcOrd="1" destOrd="0" parTransId="{168FA9F9-C684-45B1-854A-529EF76203CC}" sibTransId="{EE179DEB-B74F-488B-A6B5-571308B80FDD}"/>
    <dgm:cxn modelId="{813D9764-03F8-4CAE-8CCC-2EE3A44CDEC4}" type="presOf" srcId="{560A06D1-B9AB-4B55-B791-34AE2F6AC5B7}" destId="{4D64F5AD-66FC-489F-A193-3D0F5EA58F6C}" srcOrd="0" destOrd="0" presId="urn:microsoft.com/office/officeart/2016/7/layout/BasicLinearProcessNumbered"/>
    <dgm:cxn modelId="{D7EEE04B-F526-4200-8B91-472ACCE1B93B}" type="presOf" srcId="{7F40FAA8-297A-4465-ADA0-6138E17AE73B}" destId="{C4EDA5C1-13E2-4D8B-9DE7-9DEE8F37DFFC}" srcOrd="0" destOrd="0" presId="urn:microsoft.com/office/officeart/2016/7/layout/BasicLinearProcessNumbered"/>
    <dgm:cxn modelId="{558788A2-8B74-41D6-823F-1A9470DB6D23}" type="presOf" srcId="{6D6334AC-22EC-47E3-91FB-EC9BC3FA0C5D}" destId="{F57CDBBE-AFCE-4437-8622-C0E92A631F86}" srcOrd="0" destOrd="0" presId="urn:microsoft.com/office/officeart/2016/7/layout/BasicLinearProcessNumbered"/>
    <dgm:cxn modelId="{B6A4F9A2-F2E2-40D9-83D0-9275829F52D2}" srcId="{E0623D7D-3377-49F0-A6D7-0F31F73D9BBD}" destId="{2C0B0DE8-D152-4B17-9478-1351E3FD026C}" srcOrd="0" destOrd="0" parTransId="{C9C86E83-E5A4-4704-876C-3F7FD44FA273}" sibTransId="{7F40FAA8-297A-4465-ADA0-6138E17AE73B}"/>
    <dgm:cxn modelId="{5C62DBBE-07A8-4E90-ABB8-B1E62FC8F345}" type="presOf" srcId="{EE179DEB-B74F-488B-A6B5-571308B80FDD}" destId="{85E89077-9D07-4E64-B45E-8BAF3419C64C}" srcOrd="0" destOrd="0" presId="urn:microsoft.com/office/officeart/2016/7/layout/BasicLinearProcessNumbered"/>
    <dgm:cxn modelId="{911900D1-DF4A-4C1B-B3F0-B89FA3342443}" type="presOf" srcId="{447D2F87-A943-46F1-9F9B-2BF6C8E7EC4C}" destId="{970F0F16-2B9C-474B-A547-3003943D1515}" srcOrd="0" destOrd="0" presId="urn:microsoft.com/office/officeart/2016/7/layout/BasicLinearProcessNumbered"/>
    <dgm:cxn modelId="{8A3D33DC-C549-49E1-9BBF-7B7634FA2112}" type="presOf" srcId="{2C0B0DE8-D152-4B17-9478-1351E3FD026C}" destId="{F766657F-69F0-469E-9564-9F0576163B18}" srcOrd="0" destOrd="0" presId="urn:microsoft.com/office/officeart/2016/7/layout/BasicLinearProcessNumbered"/>
    <dgm:cxn modelId="{BD056CE7-EAB8-4451-8EF7-94E74186FF57}" type="presOf" srcId="{E0623D7D-3377-49F0-A6D7-0F31F73D9BBD}" destId="{6A6228AB-52DA-47D1-8B24-665B2BC870AA}" srcOrd="0" destOrd="0" presId="urn:microsoft.com/office/officeart/2016/7/layout/BasicLinearProcessNumbered"/>
    <dgm:cxn modelId="{F5B673EB-E5E0-40BC-8E14-2C46EDDB7D99}" type="presOf" srcId="{560A06D1-B9AB-4B55-B791-34AE2F6AC5B7}" destId="{885994E8-2CDC-4DDB-BAC3-868616A81DF9}" srcOrd="1" destOrd="0" presId="urn:microsoft.com/office/officeart/2016/7/layout/BasicLinearProcessNumbered"/>
    <dgm:cxn modelId="{512033FC-3593-498D-B860-1B04C0401200}" srcId="{E0623D7D-3377-49F0-A6D7-0F31F73D9BBD}" destId="{6D6334AC-22EC-47E3-91FB-EC9BC3FA0C5D}" srcOrd="2" destOrd="0" parTransId="{716C159A-E248-4F5F-A890-B8EAF2D81505}" sibTransId="{447D2F87-A943-46F1-9F9B-2BF6C8E7EC4C}"/>
    <dgm:cxn modelId="{2C27C233-3ABF-42D4-AB3A-719A688E7010}" type="presParOf" srcId="{6A6228AB-52DA-47D1-8B24-665B2BC870AA}" destId="{59FAE1B9-FFDC-4AB4-B90C-7794E58EFCF6}" srcOrd="0" destOrd="0" presId="urn:microsoft.com/office/officeart/2016/7/layout/BasicLinearProcessNumbered"/>
    <dgm:cxn modelId="{8AD2EE31-8AE1-47DA-9BD3-BE0551A0B00F}" type="presParOf" srcId="{59FAE1B9-FFDC-4AB4-B90C-7794E58EFCF6}" destId="{F766657F-69F0-469E-9564-9F0576163B18}" srcOrd="0" destOrd="0" presId="urn:microsoft.com/office/officeart/2016/7/layout/BasicLinearProcessNumbered"/>
    <dgm:cxn modelId="{0563840D-3D52-4097-A6DA-D100A941CD9A}" type="presParOf" srcId="{59FAE1B9-FFDC-4AB4-B90C-7794E58EFCF6}" destId="{C4EDA5C1-13E2-4D8B-9DE7-9DEE8F37DFFC}" srcOrd="1" destOrd="0" presId="urn:microsoft.com/office/officeart/2016/7/layout/BasicLinearProcessNumbered"/>
    <dgm:cxn modelId="{0A43AAD3-4610-453C-A6C3-4DCE911D30C6}" type="presParOf" srcId="{59FAE1B9-FFDC-4AB4-B90C-7794E58EFCF6}" destId="{9EF01DB1-B5D6-4F0C-BB12-3BC47BB9F36C}" srcOrd="2" destOrd="0" presId="urn:microsoft.com/office/officeart/2016/7/layout/BasicLinearProcessNumbered"/>
    <dgm:cxn modelId="{D3F9254E-8C68-4CE1-A2A0-E1A4B4B9A37F}" type="presParOf" srcId="{59FAE1B9-FFDC-4AB4-B90C-7794E58EFCF6}" destId="{B15B4627-78DD-4CC6-8474-857D2B1702BA}" srcOrd="3" destOrd="0" presId="urn:microsoft.com/office/officeart/2016/7/layout/BasicLinearProcessNumbered"/>
    <dgm:cxn modelId="{A2A5A3D6-ED84-4CC1-9C59-74BA2F852DF7}" type="presParOf" srcId="{6A6228AB-52DA-47D1-8B24-665B2BC870AA}" destId="{FB7E8266-2D79-4B95-897E-0713D9F71BB9}" srcOrd="1" destOrd="0" presId="urn:microsoft.com/office/officeart/2016/7/layout/BasicLinearProcessNumbered"/>
    <dgm:cxn modelId="{24AB6A71-41A9-4088-84C5-03252BFF5C12}" type="presParOf" srcId="{6A6228AB-52DA-47D1-8B24-665B2BC870AA}" destId="{3CD843DF-5C27-4CD8-B258-D8413ADCFE1E}" srcOrd="2" destOrd="0" presId="urn:microsoft.com/office/officeart/2016/7/layout/BasicLinearProcessNumbered"/>
    <dgm:cxn modelId="{EB5154A0-E0DF-4697-903F-FC34C83B60DC}" type="presParOf" srcId="{3CD843DF-5C27-4CD8-B258-D8413ADCFE1E}" destId="{4D64F5AD-66FC-489F-A193-3D0F5EA58F6C}" srcOrd="0" destOrd="0" presId="urn:microsoft.com/office/officeart/2016/7/layout/BasicLinearProcessNumbered"/>
    <dgm:cxn modelId="{4F6A3B9C-2DAF-4D89-9CFE-DB2C42C44861}" type="presParOf" srcId="{3CD843DF-5C27-4CD8-B258-D8413ADCFE1E}" destId="{85E89077-9D07-4E64-B45E-8BAF3419C64C}" srcOrd="1" destOrd="0" presId="urn:microsoft.com/office/officeart/2016/7/layout/BasicLinearProcessNumbered"/>
    <dgm:cxn modelId="{233AC859-2B14-487C-8F80-BB1BCEDFB157}" type="presParOf" srcId="{3CD843DF-5C27-4CD8-B258-D8413ADCFE1E}" destId="{D39F7E2D-B4B5-4EAD-919A-225D05EA4FD3}" srcOrd="2" destOrd="0" presId="urn:microsoft.com/office/officeart/2016/7/layout/BasicLinearProcessNumbered"/>
    <dgm:cxn modelId="{FAC9D9DE-6E50-495B-A4C5-BF1330E4976D}" type="presParOf" srcId="{3CD843DF-5C27-4CD8-B258-D8413ADCFE1E}" destId="{885994E8-2CDC-4DDB-BAC3-868616A81DF9}" srcOrd="3" destOrd="0" presId="urn:microsoft.com/office/officeart/2016/7/layout/BasicLinearProcessNumbered"/>
    <dgm:cxn modelId="{D0960691-EB94-4489-B68B-39B748F4C028}" type="presParOf" srcId="{6A6228AB-52DA-47D1-8B24-665B2BC870AA}" destId="{14E745B7-A45A-4F00-86EC-D54D86A606B6}" srcOrd="3" destOrd="0" presId="urn:microsoft.com/office/officeart/2016/7/layout/BasicLinearProcessNumbered"/>
    <dgm:cxn modelId="{85252FD5-31AD-4DE8-A7AA-F38B0BF9AE4C}" type="presParOf" srcId="{6A6228AB-52DA-47D1-8B24-665B2BC870AA}" destId="{31C181DD-372D-4C6D-9A3B-D4DDF35CE2F6}" srcOrd="4" destOrd="0" presId="urn:microsoft.com/office/officeart/2016/7/layout/BasicLinearProcessNumbered"/>
    <dgm:cxn modelId="{1A995D58-F01A-4293-AD75-0DCFFB83B5C6}" type="presParOf" srcId="{31C181DD-372D-4C6D-9A3B-D4DDF35CE2F6}" destId="{F57CDBBE-AFCE-4437-8622-C0E92A631F86}" srcOrd="0" destOrd="0" presId="urn:microsoft.com/office/officeart/2016/7/layout/BasicLinearProcessNumbered"/>
    <dgm:cxn modelId="{B8426534-CF74-4D15-8C57-8A9D32851E29}" type="presParOf" srcId="{31C181DD-372D-4C6D-9A3B-D4DDF35CE2F6}" destId="{970F0F16-2B9C-474B-A547-3003943D1515}" srcOrd="1" destOrd="0" presId="urn:microsoft.com/office/officeart/2016/7/layout/BasicLinearProcessNumbered"/>
    <dgm:cxn modelId="{44B21DB6-C753-4DF5-8A77-72E8BF856C9A}" type="presParOf" srcId="{31C181DD-372D-4C6D-9A3B-D4DDF35CE2F6}" destId="{E2FB1FE9-A3A0-4C61-AA1D-0B099B7022A2}" srcOrd="2" destOrd="0" presId="urn:microsoft.com/office/officeart/2016/7/layout/BasicLinearProcessNumbered"/>
    <dgm:cxn modelId="{FE0248A0-CF95-4F77-BA84-FD729A6CB5AE}" type="presParOf" srcId="{31C181DD-372D-4C6D-9A3B-D4DDF35CE2F6}" destId="{598D66F7-0523-4819-B964-25CD6F4B6133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E30C4-BB56-4C4A-9AA8-DE7ED3728A86}">
      <dsp:nvSpPr>
        <dsp:cNvPr id="0" name=""/>
        <dsp:cNvSpPr/>
      </dsp:nvSpPr>
      <dsp:spPr>
        <a:xfrm>
          <a:off x="0" y="3327889"/>
          <a:ext cx="6364224" cy="21834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It's important to start these good revision habits now and study consistently through the year rather than leaving it all until after Christmas or after Easter- there are lots of coursework deadlines after Christmas so it's vital to revise what you do in class as you go along.</a:t>
          </a:r>
          <a:endParaRPr lang="en-US" sz="2200" kern="1200"/>
        </a:p>
      </dsp:txBody>
      <dsp:txXfrm>
        <a:off x="0" y="3327889"/>
        <a:ext cx="6364224" cy="2183455"/>
      </dsp:txXfrm>
    </dsp:sp>
    <dsp:sp modelId="{61AC04F3-16D1-4D88-9BEE-DB81AFBF5D73}">
      <dsp:nvSpPr>
        <dsp:cNvPr id="0" name=""/>
        <dsp:cNvSpPr/>
      </dsp:nvSpPr>
      <dsp:spPr>
        <a:xfrm rot="10800000">
          <a:off x="0" y="2486"/>
          <a:ext cx="6364224" cy="3358155"/>
        </a:xfrm>
        <a:prstGeom prst="upArrowCallou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As soon as possible from August:</a:t>
          </a:r>
          <a:endParaRPr lang="en-US" sz="2200" kern="1200"/>
        </a:p>
      </dsp:txBody>
      <dsp:txXfrm rot="10800000">
        <a:off x="0" y="2486"/>
        <a:ext cx="6364224" cy="21820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6657F-69F0-469E-9564-9F0576163B18}">
      <dsp:nvSpPr>
        <dsp:cNvPr id="0" name=""/>
        <dsp:cNvSpPr/>
      </dsp:nvSpPr>
      <dsp:spPr>
        <a:xfrm>
          <a:off x="0" y="0"/>
          <a:ext cx="3286125" cy="4351338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Don’t set yourself a set time to study e.g. 2 hours. 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Select an ACTIVITY  to do a like a set of flash cards, a set of summary notes or a set pf past paper questions linked to key areas….then focus on finishing the activity rather than constantly looking at how much revision time you have left to go.</a:t>
          </a:r>
          <a:endParaRPr lang="en-US" sz="1300" kern="1200" dirty="0"/>
        </a:p>
      </dsp:txBody>
      <dsp:txXfrm>
        <a:off x="0" y="1653508"/>
        <a:ext cx="3286125" cy="2610802"/>
      </dsp:txXfrm>
    </dsp:sp>
    <dsp:sp modelId="{C4EDA5C1-13E2-4D8B-9DE7-9DEE8F37DFFC}">
      <dsp:nvSpPr>
        <dsp:cNvPr id="0" name=""/>
        <dsp:cNvSpPr/>
      </dsp:nvSpPr>
      <dsp:spPr>
        <a:xfrm>
          <a:off x="990361" y="435133"/>
          <a:ext cx="1305401" cy="130540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81533" y="626305"/>
        <a:ext cx="923057" cy="923057"/>
      </dsp:txXfrm>
    </dsp:sp>
    <dsp:sp modelId="{9EF01DB1-B5D6-4F0C-BB12-3BC47BB9F36C}">
      <dsp:nvSpPr>
        <dsp:cNvPr id="0" name=""/>
        <dsp:cNvSpPr/>
      </dsp:nvSpPr>
      <dsp:spPr>
        <a:xfrm>
          <a:off x="0" y="4351266"/>
          <a:ext cx="328612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D64F5AD-66FC-489F-A193-3D0F5EA58F6C}">
      <dsp:nvSpPr>
        <dsp:cNvPr id="0" name=""/>
        <dsp:cNvSpPr/>
      </dsp:nvSpPr>
      <dsp:spPr>
        <a:xfrm>
          <a:off x="3614737" y="0"/>
          <a:ext cx="3286125" cy="4351338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Take breaks during your studying- humans can concentrate well for 40 minutes and then need a 5-minute break, ideally to get up and move (not reach straight for your phone).</a:t>
          </a:r>
          <a:endParaRPr lang="en-US" sz="1300" kern="1200"/>
        </a:p>
      </dsp:txBody>
      <dsp:txXfrm>
        <a:off x="3614737" y="1653508"/>
        <a:ext cx="3286125" cy="2610802"/>
      </dsp:txXfrm>
    </dsp:sp>
    <dsp:sp modelId="{85E89077-9D07-4E64-B45E-8BAF3419C64C}">
      <dsp:nvSpPr>
        <dsp:cNvPr id="0" name=""/>
        <dsp:cNvSpPr/>
      </dsp:nvSpPr>
      <dsp:spPr>
        <a:xfrm>
          <a:off x="4605099" y="435133"/>
          <a:ext cx="1305401" cy="130540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796271" y="626305"/>
        <a:ext cx="923057" cy="923057"/>
      </dsp:txXfrm>
    </dsp:sp>
    <dsp:sp modelId="{D39F7E2D-B4B5-4EAD-919A-225D05EA4FD3}">
      <dsp:nvSpPr>
        <dsp:cNvPr id="0" name=""/>
        <dsp:cNvSpPr/>
      </dsp:nvSpPr>
      <dsp:spPr>
        <a:xfrm>
          <a:off x="3614737" y="4351266"/>
          <a:ext cx="328612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7CDBBE-AFCE-4437-8622-C0E92A631F86}">
      <dsp:nvSpPr>
        <dsp:cNvPr id="0" name=""/>
        <dsp:cNvSpPr/>
      </dsp:nvSpPr>
      <dsp:spPr>
        <a:xfrm>
          <a:off x="7229475" y="0"/>
          <a:ext cx="3286125" cy="4351338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Promise yourself a reward to motivate yourself, e.g. you can watch TV for 30 minutes when you've studied for 2 hours. (DON'T try to do both at once!)</a:t>
          </a:r>
          <a:endParaRPr lang="en-US" sz="1300" kern="1200"/>
        </a:p>
      </dsp:txBody>
      <dsp:txXfrm>
        <a:off x="7229475" y="1653508"/>
        <a:ext cx="3286125" cy="2610802"/>
      </dsp:txXfrm>
    </dsp:sp>
    <dsp:sp modelId="{970F0F16-2B9C-474B-A547-3003943D1515}">
      <dsp:nvSpPr>
        <dsp:cNvPr id="0" name=""/>
        <dsp:cNvSpPr/>
      </dsp:nvSpPr>
      <dsp:spPr>
        <a:xfrm>
          <a:off x="8219836" y="435133"/>
          <a:ext cx="1305401" cy="130540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411008" y="626305"/>
        <a:ext cx="923057" cy="923057"/>
      </dsp:txXfrm>
    </dsp:sp>
    <dsp:sp modelId="{E2FB1FE9-A3A0-4C61-AA1D-0B099B7022A2}">
      <dsp:nvSpPr>
        <dsp:cNvPr id="0" name=""/>
        <dsp:cNvSpPr/>
      </dsp:nvSpPr>
      <dsp:spPr>
        <a:xfrm>
          <a:off x="7229475" y="4351266"/>
          <a:ext cx="328612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3DB71-373D-83E6-2D84-F4117D2D9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121E5-3840-9E92-135E-C9E8351D1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FE15D-C649-9125-C49F-3875B5B09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48478-0A49-6BEB-85CA-AD1A89C71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6AC62-0C24-D945-839F-9FD3CEFFB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47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74E2E-CE50-EA59-81F1-3928205E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A2ED6-1E80-EB45-C948-01CCA003B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418AE-AAD5-7D10-5D8C-12F974206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F86-0220-18B1-5E81-7205F9692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08F70-D52F-E2D3-71B3-431A7E6A3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848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16ADF-B71A-CE69-DD08-50B09F48D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75245-EE2F-9B0F-1CA5-73CB9A7EA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8E78C-6BE2-CA68-EC02-DE3B04DD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6D188-6952-3F83-2A40-7B7D6FAE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7A810-D4A7-9F61-2618-4F219745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22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7EEC-B9DD-C8C4-8FF0-A970A3E80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3B5CA-2088-2436-BEAC-A63F367B5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248ACD-C9A0-B510-71C9-C95EA0BD1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25051-738E-A230-A90E-B55A6EFB9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F8061-08FE-3871-B13D-00BBD1521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965BF-6C5D-C1D5-F3F4-8E04E3725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49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C0653-E5CA-E938-6611-272700C8D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8ED40-0A79-EB50-FAE2-4A9435A64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A4B139-BD41-44C1-40CB-F2C84D07F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5D4710-6303-0BF0-BA0D-459549A04D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C8187-43E2-8A4D-A4B2-856DA2DE0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2987C-A8D8-E3CA-ADA4-4CBEA69A0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439994-D729-D358-BFA0-65997F1A4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B6A3EB-6DCF-F82E-4185-1299CA892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33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946B8-5969-F80E-9645-64E0503E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5CA235-8C50-58ED-0F15-C1FE1DF92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10BE5-EDBF-C2C2-88CB-014B0BB51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6A0453-AD32-1429-3296-20B57BF8C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95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62FCF-B806-997F-C7E4-19D5D94D4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437F12-B514-A5F9-26D0-BA4BD6308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ADC47-7470-D527-A661-54781D3E2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43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3CA15-6F37-CBF2-0BB0-67C67A7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11C30-0D65-9A1A-D068-B55F54E53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96F4C-20C8-449E-114E-35D48C809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0A4BA-141F-4C26-B77A-619852E16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A11FB-5DB7-C010-5D2B-398A047A9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E5D35-81C0-F4B9-9F2F-65F6D6E5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45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203B-2CD8-C715-FD2A-48AA2054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48D3E8-1010-0281-A467-18ABD33707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88E6C-1152-EA0B-6D08-0AD0A0EA3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A9D9E-E600-7E06-887A-CD9C963D0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000B0-AA72-3FCB-402F-0FA3436DC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BAB4A-9876-9031-CBE8-8C032C47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47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1FF06-DFA1-3060-FF2C-3B9BE7714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2CB43-D25E-C0E9-DC6B-D416226FF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1F63F-E9EF-79CF-CA99-AED3E9C08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E848E-CFCB-99E1-F0C7-274F3C870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EAD06-DEE9-71EC-FE00-F16E496D6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5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A13092-5178-E955-1F83-3F7E20797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AB72D9-6E1D-728A-7803-9C6B66E0D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67A50-0986-3236-69FE-8B05809F5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E44EB-083A-6D07-84C1-5FD1DA91F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9E892-92DD-38F8-45E1-70543C70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94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F1399-00B7-CAB4-CD45-B2D3484C2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C7F390-BD83-EE2F-0AD2-A62A60230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701EC-FF71-8873-00DC-3A98C4B24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AC549-F412-4AE1-A13D-DCCC8D6AB7D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4FB7F-E202-9755-3A1B-7D01102CE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5E85B-1FE0-18D3-2DBA-F5F9F3289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13414C-3A1F-4A54-9753-3E3CB7919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01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76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80FDF6-C5EC-B73F-4A6D-03AADFE16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Supporting your Child’s Revision at Home</a:t>
            </a:r>
          </a:p>
        </p:txBody>
      </p:sp>
      <p:pic>
        <p:nvPicPr>
          <p:cNvPr id="4" name="Content Placeholder 3" descr="Making science stick: helping students revise STEM | Educake">
            <a:extLst>
              <a:ext uri="{FF2B5EF4-FFF2-40B4-BE49-F238E27FC236}">
                <a16:creationId xmlns:a16="http://schemas.microsoft.com/office/drawing/2014/main" id="{F3B6C171-A216-0D88-232F-2847209EE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124198"/>
            <a:ext cx="7347537" cy="461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90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D311D7-009F-3CDA-54D3-386F99606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Why Revision at Home is Important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E917A-BF49-A24B-33AA-49AA9C025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600" b="1"/>
              <a:t>Revising at home is vital for students because it;</a:t>
            </a:r>
          </a:p>
          <a:p>
            <a:r>
              <a:rPr lang="en-GB" sz="2600"/>
              <a:t>Solidifies key learning outcomes covered in classes</a:t>
            </a:r>
          </a:p>
          <a:p>
            <a:r>
              <a:rPr lang="en-GB" sz="2600"/>
              <a:t>Strengthens long-term memory</a:t>
            </a:r>
          </a:p>
          <a:p>
            <a:r>
              <a:rPr lang="en-GB" sz="2600"/>
              <a:t>Regular revision directly leads to better grades</a:t>
            </a:r>
          </a:p>
          <a:p>
            <a:r>
              <a:rPr lang="en-GB" sz="2600"/>
              <a:t>Improves familiarity with subject-specific vocabulary, making subsequent lessons easier to follow.</a:t>
            </a:r>
          </a:p>
          <a:p>
            <a:r>
              <a:rPr lang="en-GB" sz="2600"/>
              <a:t>Builds </a:t>
            </a:r>
            <a:r>
              <a:rPr lang="en-GB" sz="2600" b="1"/>
              <a:t>independent </a:t>
            </a:r>
            <a:r>
              <a:rPr lang="en-GB" sz="2600"/>
              <a:t>time-management skills that a standard classroom setting cannot replicate.</a:t>
            </a:r>
          </a:p>
          <a:p>
            <a:endParaRPr lang="en-GB" sz="2600"/>
          </a:p>
        </p:txBody>
      </p:sp>
    </p:spTree>
    <p:extLst>
      <p:ext uri="{BB962C8B-B14F-4D97-AF65-F5344CB8AC3E}">
        <p14:creationId xmlns:p14="http://schemas.microsoft.com/office/powerpoint/2010/main" val="162047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0A801A-1DFA-AD18-F3A1-7BF967C6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/>
              <a:t>When do students start?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BF56CE2D-3BC3-2F79-694B-134FB5BF0C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137670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3328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085D00-DE07-7113-7036-DD8F310FE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GB"/>
              <a:t>Organisation of Study Space and Resources 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EE963-2749-96DF-86A6-0724313E1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r>
              <a:rPr lang="en-GB" sz="1800" b="1"/>
              <a:t>Create a “Study Zone”</a:t>
            </a:r>
            <a:endParaRPr lang="en-GB" sz="1800"/>
          </a:p>
          <a:p>
            <a:pPr lvl="0"/>
            <a:r>
              <a:rPr lang="en-GB" sz="1800"/>
              <a:t>A desk or table with </a:t>
            </a:r>
            <a:r>
              <a:rPr lang="en-GB" sz="1800" b="1"/>
              <a:t>only</a:t>
            </a:r>
            <a:r>
              <a:rPr lang="en-GB" sz="1800"/>
              <a:t> the essentials: notebook, pen, highlighters, laptop, water.</a:t>
            </a:r>
          </a:p>
          <a:p>
            <a:pPr lvl="0"/>
            <a:r>
              <a:rPr lang="en-GB" sz="1800"/>
              <a:t>Remove distractions (gaming controllers, unrelated books, clutter).</a:t>
            </a:r>
          </a:p>
          <a:p>
            <a:pPr lvl="0"/>
            <a:r>
              <a:rPr lang="en-GB" sz="1800"/>
              <a:t>Keep  phones </a:t>
            </a:r>
            <a:r>
              <a:rPr lang="en-GB" sz="1800" b="1"/>
              <a:t>out of reach</a:t>
            </a:r>
            <a:r>
              <a:rPr lang="en-GB" sz="1800"/>
              <a:t> unless needed for study.</a:t>
            </a:r>
            <a:endParaRPr lang="en-GB" altLang="en-US" sz="1800"/>
          </a:p>
          <a:p>
            <a:r>
              <a:rPr lang="en-GB" altLang="en-US" sz="1800"/>
              <a:t> Organise study resources– have all your notes in one place and bundled into the different subjects</a:t>
            </a:r>
          </a:p>
          <a:p>
            <a:r>
              <a:rPr lang="en-GB" altLang="en-US" sz="1800"/>
              <a:t>After creating the space – now time needs to be set aside for revision</a:t>
            </a:r>
          </a:p>
          <a:p>
            <a:r>
              <a:rPr lang="en-GB" altLang="en-US" sz="1800"/>
              <a:t>Ask your subject teacher for a study jotter</a:t>
            </a:r>
          </a:p>
          <a:p>
            <a:r>
              <a:rPr lang="en-GB" sz="1800"/>
              <a:t>Make a study planner – see example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49BE7F-C126-0CEE-9538-13703A837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695" y="1176557"/>
            <a:ext cx="2886029" cy="38609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15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75A5B51-0925-4835-8511-A0DD17EAA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C82D10-5AA1-F4BA-37C5-9001D22BE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Organising your Summary Notes and Links  Electronically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5CDFD20D-8E4F-4E3A-AF87-93F23E0D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7908FE-1593-6093-D3BD-88866D9FF564}"/>
              </a:ext>
            </a:extLst>
          </p:cNvPr>
          <p:cNvSpPr txBox="1"/>
          <p:nvPr/>
        </p:nvSpPr>
        <p:spPr>
          <a:xfrm>
            <a:off x="612648" y="2908005"/>
            <a:ext cx="5295015" cy="3268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Some students prefer to type up summary notes and definitions etc. This can be done electronically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4C170-AA33-AD30-1C2C-9AAE43187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397" y="502825"/>
            <a:ext cx="2603605" cy="26036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F074F6-9DFE-4562-4FDA-5B4D3640A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328" y="851057"/>
            <a:ext cx="2603605" cy="190714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05E04B-A53B-79DD-299D-5ACAC57D3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588583" y="3426258"/>
            <a:ext cx="5047164" cy="275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2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4FC9F-0F47-51F5-2CF9-0C8108C37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7254" y="525439"/>
            <a:ext cx="3336545" cy="1657614"/>
          </a:xfrm>
        </p:spPr>
        <p:txBody>
          <a:bodyPr>
            <a:normAutofit/>
          </a:bodyPr>
          <a:lstStyle/>
          <a:p>
            <a:r>
              <a:rPr lang="en-GB" sz="3600"/>
              <a:t>Where to Find Resources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3F129D-6C8F-8F53-28EE-2F7CA2A5A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4" y="375320"/>
            <a:ext cx="3463792" cy="38486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C91B5B-B4F8-1506-F297-A0D019FAC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706" y="375320"/>
            <a:ext cx="1657612" cy="1657612"/>
          </a:xfrm>
          <a:prstGeom prst="rect">
            <a:avLst/>
          </a:prstGeom>
        </p:spPr>
      </p:pic>
      <p:pic>
        <p:nvPicPr>
          <p:cNvPr id="5" name="Picture 4" descr="BBC Bitesize popularity &amp; fame | YouGov">
            <a:extLst>
              <a:ext uri="{FF2B5EF4-FFF2-40B4-BE49-F238E27FC236}">
                <a16:creationId xmlns:a16="http://schemas.microsoft.com/office/drawing/2014/main" id="{5FDC961A-864E-22A4-E845-E56010E09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111" y="2424609"/>
            <a:ext cx="1799367" cy="1799367"/>
          </a:xfrm>
          <a:prstGeom prst="rect">
            <a:avLst/>
          </a:prstGeom>
        </p:spPr>
      </p:pic>
      <p:pic>
        <p:nvPicPr>
          <p:cNvPr id="4" name="Picture 3" descr="File:Microsoft Office Teams (2025–present).svg - Wikimedia Commons">
            <a:extLst>
              <a:ext uri="{FF2B5EF4-FFF2-40B4-BE49-F238E27FC236}">
                <a16:creationId xmlns:a16="http://schemas.microsoft.com/office/drawing/2014/main" id="{B2BB5329-CE85-E06B-12AF-77331819C0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22" y="4911833"/>
            <a:ext cx="1366528" cy="1448019"/>
          </a:xfrm>
          <a:prstGeom prst="rect">
            <a:avLst/>
          </a:prstGeom>
        </p:spPr>
      </p:pic>
      <p:pic>
        <p:nvPicPr>
          <p:cNvPr id="6" name="Picture 5" descr="Study Support – Strathaven Academy">
            <a:extLst>
              <a:ext uri="{FF2B5EF4-FFF2-40B4-BE49-F238E27FC236}">
                <a16:creationId xmlns:a16="http://schemas.microsoft.com/office/drawing/2014/main" id="{2C84D929-E3D2-5C51-D9C7-EE207E6D8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632" y="4911833"/>
            <a:ext cx="1430256" cy="1448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5E64B3-E969-82DE-4645-08C501D614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088" y="4938263"/>
            <a:ext cx="2628286" cy="13955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08DC-3D85-F8F4-BFDF-5091D09CA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7254" y="2274491"/>
            <a:ext cx="3336546" cy="3902472"/>
          </a:xfrm>
        </p:spPr>
        <p:txBody>
          <a:bodyPr>
            <a:normAutofit/>
          </a:bodyPr>
          <a:lstStyle/>
          <a:p>
            <a:r>
              <a:rPr lang="en-GB" sz="1700"/>
              <a:t>Teams</a:t>
            </a:r>
          </a:p>
          <a:p>
            <a:r>
              <a:rPr lang="en-GB" sz="1700"/>
              <a:t>BBC Bitesize</a:t>
            </a:r>
          </a:p>
          <a:p>
            <a:r>
              <a:rPr lang="en-GB" sz="1700"/>
              <a:t>ACHIEVE</a:t>
            </a:r>
          </a:p>
          <a:p>
            <a:r>
              <a:rPr lang="en-GB" sz="1700"/>
              <a:t>Past Paper sites (JABChem for all the sciences, Teams groups for all subjects, SQA Website for all subjects)</a:t>
            </a:r>
          </a:p>
          <a:p>
            <a:endParaRPr lang="en-GB" sz="1700"/>
          </a:p>
          <a:p>
            <a:pPr marL="0" indent="0">
              <a:buNone/>
            </a:pPr>
            <a:endParaRPr lang="en-GB" sz="1700"/>
          </a:p>
          <a:p>
            <a:pPr marL="0" indent="0">
              <a:buNone/>
            </a:pPr>
            <a:r>
              <a:rPr lang="en-GB" sz="1700"/>
              <a:t>These resources can be used to help with Revision of knowledge and with Challenging of knowledge.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6858001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218591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70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BE3092D-4105-4026-9B66-A0011E0CA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D073FD-CADD-1FD0-ED74-12BA7111B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-128116"/>
            <a:ext cx="5038916" cy="1474666"/>
          </a:xfrm>
        </p:spPr>
        <p:txBody>
          <a:bodyPr anchor="b">
            <a:norm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Resources – How to Use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86E51-439C-2D9D-3503-164CF5B3A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158" y="1828799"/>
            <a:ext cx="6061416" cy="4662435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GB" sz="24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Revision System: Review/ Revise/Challenge</a:t>
            </a:r>
          </a:p>
          <a:p>
            <a:pPr marL="0" indent="0">
              <a:buNone/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Review 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All students should have a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Weak list or feedback  from any assessment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they have sat. This tells them their key areas of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strength and key areas to work on.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Revise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From the review students start to build knowledge by using revise resources (Flash Cards, Mind Maps, Summary notes) using their notes, ACHIEVE and websites recommended by subjects – see handouts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Challenge</a:t>
            </a: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- After ‘Revision’ it is time to challenge this knowledge – Past Papers are the best resource to challenge knowledge as this is the standard students will be assessed on.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 study/Revision should be written in student’s Study Jotter. This gives evidence of revision and allows for tracking of revision progress. </a:t>
            </a:r>
          </a:p>
          <a:p>
            <a:pPr marL="0" indent="0">
              <a:buNone/>
            </a:pPr>
            <a:endParaRPr lang="en-GB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759409-BDF8-4BFD-9AF3-4B5C04C2A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0"/>
            <a:ext cx="54102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C368F-7365-9513-D82C-E6FA6067E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99723" y="685799"/>
            <a:ext cx="3840478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0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085F69-21FF-83BA-8A58-4601F6FF0F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2420" b="331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C5481-390C-91B4-9934-097A04995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Managing Your Study at Home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5106F7-D606-FB20-ED7F-0EA2F7F6BD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3614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5787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5C51E-9DB4-B24A-F1E0-7EE86F0B7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 of Study Plan – Generated by AI Co-Pilot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948AB92-ADB7-3D7C-FAD3-168B9E3F3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9476" y="578738"/>
            <a:ext cx="5401198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47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77826-3CD9-418D-4110-2640E497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129F6B-E3C5-F327-2E85-EAC9B492D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 b="1" u="sng"/>
              <a:t>S6 Ambassadors – Hints and Tips</a:t>
            </a:r>
            <a:br>
              <a:rPr lang="en-GB" sz="4200"/>
            </a:br>
            <a:endParaRPr lang="en-GB" sz="42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459BAE-CD91-9ADB-759C-586149F4E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2200"/>
              <a:t>Organising space to study</a:t>
            </a:r>
          </a:p>
          <a:p>
            <a:pPr>
              <a:buFontTx/>
              <a:buChar char="-"/>
            </a:pPr>
            <a:r>
              <a:rPr lang="en-GB" sz="2200"/>
              <a:t>Making Summary Notes – see handout</a:t>
            </a:r>
          </a:p>
          <a:p>
            <a:pPr>
              <a:buFontTx/>
              <a:buChar char="-"/>
            </a:pPr>
            <a:r>
              <a:rPr lang="en-GB" sz="2200"/>
              <a:t>Flash Cards – where to get them/How to make them – see handout</a:t>
            </a:r>
          </a:p>
          <a:p>
            <a:pPr>
              <a:buFontTx/>
              <a:buChar char="-"/>
            </a:pPr>
            <a:r>
              <a:rPr lang="en-GB" sz="2200"/>
              <a:t>Creating time to study – Hints and tips – see handout</a:t>
            </a:r>
          </a:p>
          <a:p>
            <a:pPr>
              <a:buFontTx/>
              <a:buChar char="-"/>
            </a:pPr>
            <a:r>
              <a:rPr lang="en-GB" sz="2200"/>
              <a:t>How to organise your notes into subjects electronically – see Science Ambassadors</a:t>
            </a:r>
          </a:p>
        </p:txBody>
      </p:sp>
    </p:spTree>
    <p:extLst>
      <p:ext uri="{BB962C8B-B14F-4D97-AF65-F5344CB8AC3E}">
        <p14:creationId xmlns:p14="http://schemas.microsoft.com/office/powerpoint/2010/main" val="408830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A9AA5-F815-036C-84C4-060C30300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GB" dirty="0"/>
              <a:t>Links to General Web 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C03B3-97D9-B886-15F2-E58272B7A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525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BD5ABCA-6626-702B-93D0-781AE1CB7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274003"/>
              </p:ext>
            </p:extLst>
          </p:nvPr>
        </p:nvGraphicFramePr>
        <p:xfrm>
          <a:off x="810202" y="719666"/>
          <a:ext cx="9349798" cy="57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4899">
                  <a:extLst>
                    <a:ext uri="{9D8B030D-6E8A-4147-A177-3AD203B41FA5}">
                      <a16:colId xmlns:a16="http://schemas.microsoft.com/office/drawing/2014/main" val="1399816444"/>
                    </a:ext>
                  </a:extLst>
                </a:gridCol>
                <a:gridCol w="4674899">
                  <a:extLst>
                    <a:ext uri="{9D8B030D-6E8A-4147-A177-3AD203B41FA5}">
                      <a16:colId xmlns:a16="http://schemas.microsoft.com/office/drawing/2014/main" val="3881023757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r>
                        <a:rPr lang="en-GB" dirty="0"/>
                        <a:t>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QR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08160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en-GB" dirty="0"/>
                        <a:t>Qualifications Scotland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817308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en-GB" dirty="0"/>
                        <a:t>ACHIEVE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12494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en-GB" dirty="0" err="1"/>
                        <a:t>JABChem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775429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en-GB" dirty="0"/>
                        <a:t>QUIZLET Flash Cards Generator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35517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en-GB" dirty="0"/>
                        <a:t>BBC Bitesize National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35997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en-GB" dirty="0"/>
                        <a:t>BBC Bitesize Higher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1202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CC291A8-FA89-FF68-6264-FBD0DF4E4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755" y="4919219"/>
            <a:ext cx="671013" cy="6710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F0C7F-3407-1197-5E92-52E0CD62F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895" y="5710156"/>
            <a:ext cx="687433" cy="6970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21549A-C372-FA13-6BB3-04F76A8DB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632" y="3236098"/>
            <a:ext cx="763136" cy="7631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7CDDA5-C6FF-40DA-D39D-4E02864AE1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3138" y="2427690"/>
            <a:ext cx="714823" cy="7232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5BF86E-2D21-09F7-5D3F-A69883166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7796" y="1601023"/>
            <a:ext cx="784929" cy="7943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552A22-BAE7-048A-2FF7-74E0E68C51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9079" y="3999234"/>
            <a:ext cx="782939" cy="79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44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7D305-59F8-AE28-4A15-6173021F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website links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E49E95-D960-BA1F-BCA5-49CCAC718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266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34040824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420117785"/>
                    </a:ext>
                  </a:extLst>
                </a:gridCol>
              </a:tblGrid>
              <a:tr h="887725">
                <a:tc>
                  <a:txBody>
                    <a:bodyPr/>
                    <a:lstStyle/>
                    <a:p>
                      <a:r>
                        <a:rPr lang="en-GB" dirty="0"/>
                        <a:t>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QR 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022327"/>
                  </a:ext>
                </a:extLst>
              </a:tr>
              <a:tr h="887725">
                <a:tc>
                  <a:txBody>
                    <a:bodyPr/>
                    <a:lstStyle/>
                    <a:p>
                      <a:r>
                        <a:rPr lang="en-GB" dirty="0" err="1"/>
                        <a:t>Memrise</a:t>
                      </a:r>
                      <a:r>
                        <a:rPr lang="en-GB" dirty="0"/>
                        <a:t>- learning information by 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462732"/>
                  </a:ext>
                </a:extLst>
              </a:tr>
              <a:tr h="887725">
                <a:tc>
                  <a:txBody>
                    <a:bodyPr/>
                    <a:lstStyle/>
                    <a:p>
                      <a:r>
                        <a:rPr lang="en-GB" dirty="0" err="1"/>
                        <a:t>Wordwall</a:t>
                      </a:r>
                      <a:r>
                        <a:rPr lang="en-GB" dirty="0"/>
                        <a:t>- language learning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02951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864030A-5B2C-701E-EBF5-E79CF0776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0" y="2738438"/>
            <a:ext cx="881065" cy="8453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98CC0A-51F3-91EC-628E-188CB94DC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6406" y="3429000"/>
            <a:ext cx="940596" cy="10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19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686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Supporting your Child’s Revision at Home</vt:lpstr>
      <vt:lpstr>Why Revision at Home is Important</vt:lpstr>
      <vt:lpstr>When do students start?</vt:lpstr>
      <vt:lpstr>Organisation of Study Space and Resources </vt:lpstr>
      <vt:lpstr>Organising your Summary Notes and Links  Electronically</vt:lpstr>
      <vt:lpstr>Where to Find Resources</vt:lpstr>
      <vt:lpstr>Resources – How to Use Them</vt:lpstr>
      <vt:lpstr>Managing Your Study at Home</vt:lpstr>
      <vt:lpstr>Example of Study Plan – Generated by AI Co-Pilot</vt:lpstr>
      <vt:lpstr>S6 Ambassadors – Hints and Tips </vt:lpstr>
      <vt:lpstr>Links to General Web sites</vt:lpstr>
      <vt:lpstr>More website 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Wright</dc:creator>
  <cp:lastModifiedBy>Ms Wood</cp:lastModifiedBy>
  <cp:revision>10</cp:revision>
  <dcterms:created xsi:type="dcterms:W3CDTF">2026-09-07T11:41:24Z</dcterms:created>
  <dcterms:modified xsi:type="dcterms:W3CDTF">2026-09-10T14:18:32Z</dcterms:modified>
</cp:coreProperties>
</file>