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3"/>
  </p:notesMasterIdLst>
  <p:sldIdLst>
    <p:sldId id="277" r:id="rId2"/>
    <p:sldId id="290" r:id="rId3"/>
    <p:sldId id="291" r:id="rId4"/>
    <p:sldId id="295" r:id="rId5"/>
    <p:sldId id="292" r:id="rId6"/>
    <p:sldId id="293" r:id="rId7"/>
    <p:sldId id="273" r:id="rId8"/>
    <p:sldId id="280" r:id="rId9"/>
    <p:sldId id="281" r:id="rId10"/>
    <p:sldId id="266" r:id="rId11"/>
    <p:sldId id="298" r:id="rId12"/>
    <p:sldId id="300" r:id="rId13"/>
    <p:sldId id="299" r:id="rId14"/>
    <p:sldId id="301" r:id="rId15"/>
    <p:sldId id="302" r:id="rId16"/>
    <p:sldId id="296" r:id="rId17"/>
    <p:sldId id="297" r:id="rId18"/>
    <p:sldId id="303" r:id="rId19"/>
    <p:sldId id="304" r:id="rId20"/>
    <p:sldId id="261" r:id="rId21"/>
    <p:sldId id="30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757"/>
    <a:srgbClr val="E56C37"/>
    <a:srgbClr val="13239D"/>
    <a:srgbClr val="118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9F21EBA-13B8-7C63-1EC0-D387F5FD48D1}" v="102" dt="2025-10-01T20:33:40.077"/>
    <p1510:client id="{5B7A13E1-6D53-7500-567A-7A4F9D641D34}" v="46" dt="2025-10-01T07:27:56.949"/>
    <p1510:client id="{61284515-2B36-8DF0-0DC5-28DD0F65E8AF}" v="878" dt="2025-10-01T19:24:56.336"/>
    <p1510:client id="{74A48A22-03E9-9114-A712-93634148A0B2}" v="885" dt="2025-10-01T19:52:08.396"/>
    <p1510:client id="{AC52F53A-1DDB-1315-F8B0-17BC665453DD}" v="594" dt="2025-10-01T20:20:28.06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96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15824A-DFB4-49FC-98E9-F423920F5192}" type="datetimeFigureOut">
              <a:t>10/28/2025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AB4CE8-932F-4931-B759-149EAC2F0D5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08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1923" y="1122363"/>
            <a:ext cx="7588155" cy="2621154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1923" y="3843708"/>
            <a:ext cx="7588155" cy="1414091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A0979-F579-4E9B-A675-1F5ABBFF00DB}" type="datetimeFigureOut">
              <a:rPr lang="en-US" dirty="0"/>
              <a:t>10/28/2025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46442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E956D-CB73-C986-F100-46487310D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515600" cy="113225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423E6A-A07C-BF0D-EA30-9A8A854E4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12648" y="1680898"/>
            <a:ext cx="10515600" cy="4496065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C9908-8F95-8DFC-72CC-158552B56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76D0F-5A12-4D0A-80B0-1A6122B61E7B}" type="datetimeFigureOut">
              <a:rPr lang="en-US" dirty="0"/>
              <a:t>10/28/2025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26C9BE-9060-50CB-2BB7-07307FF89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4A835B-97D3-BC22-F0B8-4986D4636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6003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5B0252-346C-F6F4-3642-19F571550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634888" y="578497"/>
            <a:ext cx="2047037" cy="5598466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98DA36-7351-9D6A-518B-678AB8A50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578497"/>
            <a:ext cx="8796688" cy="5598465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46BDFF-D746-836C-04B8-CA89AD5D1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E8C84-89CA-44AB-B0BE-5C91BAF75478}" type="datetimeFigureOut">
              <a:rPr lang="en-US" dirty="0"/>
              <a:t>10/28/2025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AA929-A9E6-FF9C-0C59-177F892D6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16D893-7E81-90DC-4139-7687B39C3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2596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7156E-175E-4DBA-9D21-B772C320F342}" type="datetimeFigureOut">
              <a:rPr lang="en-US" dirty="0"/>
              <a:t>10/28/2025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7580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D06AF-EF87-8489-2C82-DEB90B7E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381" y="553616"/>
            <a:ext cx="8273140" cy="4008859"/>
          </a:xfrm>
        </p:spPr>
        <p:txBody>
          <a:bodyPr anchor="t">
            <a:normAutofit/>
          </a:bodyPr>
          <a:lstStyle>
            <a:lvl1pPr>
              <a:defRPr sz="5400"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8E5678-CA38-1318-9EA2-5E0A4F9A59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3380" y="4589463"/>
            <a:ext cx="8273140" cy="1384617"/>
          </a:xfrm>
        </p:spPr>
        <p:txBody>
          <a:bodyPr anchor="b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99186-7E5A-60AF-DE69-5C7DA7161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95F6E-3D02-4292-95D1-C62B3126321B}" type="datetimeFigureOut">
              <a:rPr lang="en-US" dirty="0"/>
              <a:t>10/28/2025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A13D1-1FBA-E820-323B-77B41F1A6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9BE85-85F6-4636-C651-D87CC969A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133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741152" cy="113225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E861E-DFBA-B4AA-9356-CDE3D3F57C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2648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1D7538-EC5A-3EE7-176F-A58920C507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B5ACB-D10C-44A8-9570-124370F4CB38}" type="datetimeFigureOut">
              <a:rPr lang="en-US" dirty="0"/>
              <a:t>10/28/2025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3455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47396"/>
            <a:ext cx="10745788" cy="114329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5735"/>
            <a:ext cx="5157787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DA52B0-7419-A946-4523-6D34BCAD26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386894"/>
            <a:ext cx="5157787" cy="376508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5735"/>
            <a:ext cx="5183188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BAE980-E611-98B5-04E9-DE4584B0E3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2386894"/>
            <a:ext cx="5183189" cy="376508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D84F4-0E7A-4BDE-98C6-AE68FB974645}" type="datetimeFigureOut">
              <a:rPr lang="en-US" dirty="0"/>
              <a:t>10/28/2025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6453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FF1D8-9801-4C4B-92F3-66C9A863BD74}" type="datetimeFigureOut">
              <a:rPr lang="en-US" dirty="0"/>
              <a:t>10/28/2025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1331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FE8FD-B23E-4E1A-83EF-0847EBEA0105}" type="datetimeFigureOut">
              <a:rPr lang="en-US" dirty="0"/>
              <a:t>10/28/2025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66850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160" y="553616"/>
            <a:ext cx="3595634" cy="1757505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4708" y="553616"/>
            <a:ext cx="6279741" cy="54864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7160" y="2311121"/>
            <a:ext cx="3595634" cy="3728895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F891E-A7C2-465C-AD39-8EDCB0F58E3C}" type="datetimeFigureOut">
              <a:rPr lang="en-US" dirty="0"/>
              <a:t>10/28/2025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496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557784"/>
            <a:ext cx="3595634" cy="2212313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71C769-CEC8-962A-01E6-15B0E056791E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5063319" y="657103"/>
            <a:ext cx="6483687" cy="5555904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1" y="2826137"/>
            <a:ext cx="3585586" cy="3434638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F93E5-AFB6-485C-8E3C-32F92A07875F}" type="datetimeFigureOut">
              <a:rPr lang="en-US" dirty="0"/>
              <a:t>10/28/2025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61639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1132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7" y="1715532"/>
            <a:ext cx="10653579" cy="4593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7160" y="6453002"/>
            <a:ext cx="34943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3A332BE1-279E-4118-9FE3-7952B079A510}" type="datetimeFigureOut">
              <a:rPr lang="en-US" dirty="0"/>
              <a:t>10/28/2025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76521" y="6453002"/>
            <a:ext cx="2805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32162" y="6453002"/>
            <a:ext cx="429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054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5" orient="horz" pos="2160">
          <p15:clr>
            <a:srgbClr val="F26B43"/>
          </p15:clr>
        </p15:guide>
        <p15:guide id="6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3D404E-9014-1649-952E-FD4894F4D6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80407" y="743447"/>
            <a:ext cx="3973385" cy="3692028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5200">
                <a:latin typeface="Franklin Gothic Demi Cond"/>
              </a:rPr>
              <a:t>Welcome to </a:t>
            </a:r>
            <a:br>
              <a:rPr lang="en-US" sz="5200">
                <a:latin typeface="Franklin Gothic Demi Cond"/>
              </a:rPr>
            </a:br>
            <a:r>
              <a:rPr lang="en-US" sz="5200">
                <a:latin typeface="Franklin Gothic Demi Cond"/>
              </a:rPr>
              <a:t>Deans Community High School</a:t>
            </a:r>
          </a:p>
        </p:txBody>
      </p:sp>
      <p:pic>
        <p:nvPicPr>
          <p:cNvPr id="6" name="Picture 5" descr="Welcome to Deans Community High School - Deans Community ...">
            <a:extLst>
              <a:ext uri="{FF2B5EF4-FFF2-40B4-BE49-F238E27FC236}">
                <a16:creationId xmlns:a16="http://schemas.microsoft.com/office/drawing/2014/main" id="{898CC526-F0A0-7E15-1411-4F78AA6FAB9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15" r="-1" b="1636"/>
          <a:stretch>
            <a:fillRect/>
          </a:stretch>
        </p:blipFill>
        <p:spPr>
          <a:xfrm>
            <a:off x="232495" y="361637"/>
            <a:ext cx="6179220" cy="6121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5471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6" name="Rectangle 2065">
            <a:extLst>
              <a:ext uri="{FF2B5EF4-FFF2-40B4-BE49-F238E27FC236}">
                <a16:creationId xmlns:a16="http://schemas.microsoft.com/office/drawing/2014/main" id="{9716D72B-0D25-43A5-8554-C535E5118D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43801" y="432877"/>
            <a:ext cx="3988536" cy="164253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Extra-Curricular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6" r="14531" b="2"/>
          <a:stretch>
            <a:fillRect/>
          </a:stretch>
        </p:blipFill>
        <p:spPr bwMode="auto">
          <a:xfrm>
            <a:off x="-7" y="10"/>
            <a:ext cx="3919476" cy="4143497"/>
          </a:xfrm>
          <a:custGeom>
            <a:avLst/>
            <a:gdLst/>
            <a:ahLst/>
            <a:cxnLst/>
            <a:rect l="l" t="t" r="r" b="b"/>
            <a:pathLst>
              <a:path w="3919476" h="4143507">
                <a:moveTo>
                  <a:pt x="0" y="0"/>
                </a:moveTo>
                <a:lnTo>
                  <a:pt x="3903116" y="0"/>
                </a:lnTo>
                <a:lnTo>
                  <a:pt x="3899307" y="150213"/>
                </a:lnTo>
                <a:cubicBezTo>
                  <a:pt x="3899870" y="322276"/>
                  <a:pt x="3912280" y="494071"/>
                  <a:pt x="3910163" y="665222"/>
                </a:cubicBezTo>
                <a:cubicBezTo>
                  <a:pt x="3909034" y="760465"/>
                  <a:pt x="3887866" y="855454"/>
                  <a:pt x="3891817" y="950951"/>
                </a:cubicBezTo>
                <a:cubicBezTo>
                  <a:pt x="3903389" y="1240363"/>
                  <a:pt x="3899579" y="1529902"/>
                  <a:pt x="3914679" y="1819187"/>
                </a:cubicBezTo>
                <a:cubicBezTo>
                  <a:pt x="3924446" y="1960184"/>
                  <a:pt x="3919293" y="2101691"/>
                  <a:pt x="3899297" y="2241812"/>
                </a:cubicBezTo>
                <a:cubicBezTo>
                  <a:pt x="3882644" y="2346833"/>
                  <a:pt x="3892946" y="2452744"/>
                  <a:pt x="3900002" y="2558273"/>
                </a:cubicBezTo>
                <a:cubicBezTo>
                  <a:pt x="3908611" y="2686026"/>
                  <a:pt x="3913268" y="2813652"/>
                  <a:pt x="3899155" y="2941659"/>
                </a:cubicBezTo>
                <a:cubicBezTo>
                  <a:pt x="3888995" y="3032710"/>
                  <a:pt x="3898449" y="3124270"/>
                  <a:pt x="3904095" y="3215577"/>
                </a:cubicBezTo>
                <a:cubicBezTo>
                  <a:pt x="3911433" y="3310871"/>
                  <a:pt x="3911433" y="3406520"/>
                  <a:pt x="3904095" y="3501814"/>
                </a:cubicBezTo>
                <a:cubicBezTo>
                  <a:pt x="3896728" y="3588930"/>
                  <a:pt x="3898478" y="3676464"/>
                  <a:pt x="3909317" y="3763288"/>
                </a:cubicBezTo>
                <a:cubicBezTo>
                  <a:pt x="3921171" y="3864881"/>
                  <a:pt x="3911998" y="3966473"/>
                  <a:pt x="3903389" y="4068066"/>
                </a:cubicBezTo>
                <a:lnTo>
                  <a:pt x="3899890" y="4129496"/>
                </a:lnTo>
                <a:lnTo>
                  <a:pt x="3856837" y="4131079"/>
                </a:lnTo>
                <a:cubicBezTo>
                  <a:pt x="3690565" y="4131562"/>
                  <a:pt x="3524292" y="4118803"/>
                  <a:pt x="3358020" y="4125635"/>
                </a:cubicBezTo>
                <a:cubicBezTo>
                  <a:pt x="3138339" y="4134610"/>
                  <a:pt x="2918661" y="4144924"/>
                  <a:pt x="2699106" y="4130457"/>
                </a:cubicBezTo>
                <a:cubicBezTo>
                  <a:pt x="2548620" y="4120546"/>
                  <a:pt x="2397378" y="4107552"/>
                  <a:pt x="2246135" y="4111571"/>
                </a:cubicBezTo>
                <a:cubicBezTo>
                  <a:pt x="2090859" y="4115857"/>
                  <a:pt x="1936213" y="4129921"/>
                  <a:pt x="1781316" y="4140235"/>
                </a:cubicBezTo>
                <a:cubicBezTo>
                  <a:pt x="1667682" y="4147695"/>
                  <a:pt x="1553608" y="4142392"/>
                  <a:pt x="1441020" y="4124430"/>
                </a:cubicBezTo>
                <a:cubicBezTo>
                  <a:pt x="1360735" y="4111704"/>
                  <a:pt x="1279946" y="4117196"/>
                  <a:pt x="1199535" y="4121751"/>
                </a:cubicBezTo>
                <a:cubicBezTo>
                  <a:pt x="1054343" y="4130324"/>
                  <a:pt x="909653" y="4143718"/>
                  <a:pt x="764462" y="4130324"/>
                </a:cubicBezTo>
                <a:cubicBezTo>
                  <a:pt x="634770" y="4118267"/>
                  <a:pt x="503820" y="4108490"/>
                  <a:pt x="375137" y="4118267"/>
                </a:cubicBezTo>
                <a:cubicBezTo>
                  <a:pt x="278626" y="4125601"/>
                  <a:pt x="182043" y="4132935"/>
                  <a:pt x="85336" y="4130493"/>
                </a:cubicBezTo>
                <a:lnTo>
                  <a:pt x="0" y="412514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7" r="23445" b="-1"/>
          <a:stretch>
            <a:fillRect/>
          </a:stretch>
        </p:blipFill>
        <p:spPr bwMode="auto">
          <a:xfrm>
            <a:off x="4115400" y="10"/>
            <a:ext cx="3058323" cy="3597029"/>
          </a:xfrm>
          <a:custGeom>
            <a:avLst/>
            <a:gdLst/>
            <a:ahLst/>
            <a:cxnLst/>
            <a:rect l="l" t="t" r="r" b="b"/>
            <a:pathLst>
              <a:path w="3058323" h="3597039">
                <a:moveTo>
                  <a:pt x="15411" y="0"/>
                </a:moveTo>
                <a:lnTo>
                  <a:pt x="3031762" y="0"/>
                </a:lnTo>
                <a:lnTo>
                  <a:pt x="3046461" y="132146"/>
                </a:lnTo>
                <a:cubicBezTo>
                  <a:pt x="3048338" y="180004"/>
                  <a:pt x="3046791" y="227996"/>
                  <a:pt x="3041802" y="275754"/>
                </a:cubicBezTo>
                <a:cubicBezTo>
                  <a:pt x="3027897" y="401800"/>
                  <a:pt x="3049074" y="530780"/>
                  <a:pt x="3008505" y="654529"/>
                </a:cubicBezTo>
                <a:cubicBezTo>
                  <a:pt x="3005571" y="667491"/>
                  <a:pt x="3004614" y="680823"/>
                  <a:pt x="3005698" y="694078"/>
                </a:cubicBezTo>
                <a:cubicBezTo>
                  <a:pt x="3005188" y="761821"/>
                  <a:pt x="3019349" y="827651"/>
                  <a:pt x="3033127" y="893608"/>
                </a:cubicBezTo>
                <a:cubicBezTo>
                  <a:pt x="3048309" y="966327"/>
                  <a:pt x="3067190" y="1038663"/>
                  <a:pt x="3044226" y="1113933"/>
                </a:cubicBezTo>
                <a:cubicBezTo>
                  <a:pt x="3037911" y="1137802"/>
                  <a:pt x="3037911" y="1162909"/>
                  <a:pt x="3044226" y="1186779"/>
                </a:cubicBezTo>
                <a:cubicBezTo>
                  <a:pt x="3050414" y="1219872"/>
                  <a:pt x="3050414" y="1253833"/>
                  <a:pt x="3044226" y="1286927"/>
                </a:cubicBezTo>
                <a:cubicBezTo>
                  <a:pt x="3034913" y="1357732"/>
                  <a:pt x="3025345" y="1428920"/>
                  <a:pt x="3030448" y="1500363"/>
                </a:cubicBezTo>
                <a:cubicBezTo>
                  <a:pt x="3038001" y="1625694"/>
                  <a:pt x="3036164" y="1751408"/>
                  <a:pt x="3024962" y="1876459"/>
                </a:cubicBezTo>
                <a:cubicBezTo>
                  <a:pt x="3020242" y="1937185"/>
                  <a:pt x="3013991" y="1998805"/>
                  <a:pt x="3036572" y="2058128"/>
                </a:cubicBezTo>
                <a:cubicBezTo>
                  <a:pt x="3039761" y="2065719"/>
                  <a:pt x="3039761" y="2074267"/>
                  <a:pt x="3036572" y="2081857"/>
                </a:cubicBezTo>
                <a:cubicBezTo>
                  <a:pt x="2993834" y="2180984"/>
                  <a:pt x="3005826" y="2282153"/>
                  <a:pt x="3027897" y="2382556"/>
                </a:cubicBezTo>
                <a:cubicBezTo>
                  <a:pt x="3059523" y="2516907"/>
                  <a:pt x="3066565" y="2655863"/>
                  <a:pt x="3048691" y="2792715"/>
                </a:cubicBezTo>
                <a:cubicBezTo>
                  <a:pt x="3037337" y="2873471"/>
                  <a:pt x="3023687" y="2954354"/>
                  <a:pt x="3031596" y="3036386"/>
                </a:cubicBezTo>
                <a:cubicBezTo>
                  <a:pt x="3037490" y="3100417"/>
                  <a:pt x="3039736" y="3164741"/>
                  <a:pt x="3038358" y="3229027"/>
                </a:cubicBezTo>
                <a:cubicBezTo>
                  <a:pt x="3036891" y="3311633"/>
                  <a:pt x="3031788" y="3394080"/>
                  <a:pt x="3028535" y="3476606"/>
                </a:cubicBezTo>
                <a:lnTo>
                  <a:pt x="3026145" y="3582089"/>
                </a:lnTo>
                <a:lnTo>
                  <a:pt x="2837742" y="3576169"/>
                </a:lnTo>
                <a:cubicBezTo>
                  <a:pt x="2749601" y="3575123"/>
                  <a:pt x="2661428" y="3575842"/>
                  <a:pt x="2573255" y="3578457"/>
                </a:cubicBezTo>
                <a:cubicBezTo>
                  <a:pt x="2415279" y="3583558"/>
                  <a:pt x="2257302" y="3585390"/>
                  <a:pt x="2099327" y="3578457"/>
                </a:cubicBezTo>
                <a:cubicBezTo>
                  <a:pt x="1926907" y="3570479"/>
                  <a:pt x="1754870" y="3579504"/>
                  <a:pt x="1582958" y="3591536"/>
                </a:cubicBezTo>
                <a:cubicBezTo>
                  <a:pt x="1416747" y="3603177"/>
                  <a:pt x="1250917" y="3594544"/>
                  <a:pt x="1084959" y="3582381"/>
                </a:cubicBezTo>
                <a:cubicBezTo>
                  <a:pt x="910095" y="3569328"/>
                  <a:pt x="734510" y="3570585"/>
                  <a:pt x="559849" y="3586174"/>
                </a:cubicBezTo>
                <a:cubicBezTo>
                  <a:pt x="445325" y="3596376"/>
                  <a:pt x="330549" y="3581074"/>
                  <a:pt x="216532" y="3582119"/>
                </a:cubicBezTo>
                <a:lnTo>
                  <a:pt x="3784" y="3583799"/>
                </a:lnTo>
                <a:lnTo>
                  <a:pt x="23102" y="3304343"/>
                </a:lnTo>
                <a:cubicBezTo>
                  <a:pt x="27378" y="3232352"/>
                  <a:pt x="25445" y="3160183"/>
                  <a:pt x="17316" y="3088458"/>
                </a:cubicBezTo>
                <a:cubicBezTo>
                  <a:pt x="9187" y="3007476"/>
                  <a:pt x="12024" y="2925898"/>
                  <a:pt x="25783" y="2845525"/>
                </a:cubicBezTo>
                <a:cubicBezTo>
                  <a:pt x="43141" y="2750282"/>
                  <a:pt x="35379" y="2655039"/>
                  <a:pt x="29029" y="2559796"/>
                </a:cubicBezTo>
                <a:cubicBezTo>
                  <a:pt x="11671" y="2298322"/>
                  <a:pt x="-9498" y="2036848"/>
                  <a:pt x="4615" y="1774485"/>
                </a:cubicBezTo>
                <a:cubicBezTo>
                  <a:pt x="7578" y="1718482"/>
                  <a:pt x="20561" y="1663876"/>
                  <a:pt x="25925" y="1608255"/>
                </a:cubicBezTo>
                <a:cubicBezTo>
                  <a:pt x="41590" y="1446595"/>
                  <a:pt x="23242" y="1285571"/>
                  <a:pt x="15763" y="1124293"/>
                </a:cubicBezTo>
                <a:cubicBezTo>
                  <a:pt x="5010" y="945807"/>
                  <a:pt x="7183" y="766877"/>
                  <a:pt x="22255" y="588646"/>
                </a:cubicBezTo>
                <a:cubicBezTo>
                  <a:pt x="41165" y="395112"/>
                  <a:pt x="35097" y="201070"/>
                  <a:pt x="19010" y="7282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8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6484" y="2424319"/>
            <a:ext cx="3851563" cy="18288"/>
          </a:xfrm>
          <a:custGeom>
            <a:avLst/>
            <a:gdLst>
              <a:gd name="connsiteX0" fmla="*/ 0 w 3851563"/>
              <a:gd name="connsiteY0" fmla="*/ 0 h 18288"/>
              <a:gd name="connsiteX1" fmla="*/ 718958 w 3851563"/>
              <a:gd name="connsiteY1" fmla="*/ 0 h 18288"/>
              <a:gd name="connsiteX2" fmla="*/ 1437917 w 3851563"/>
              <a:gd name="connsiteY2" fmla="*/ 0 h 18288"/>
              <a:gd name="connsiteX3" fmla="*/ 1964297 w 3851563"/>
              <a:gd name="connsiteY3" fmla="*/ 0 h 18288"/>
              <a:gd name="connsiteX4" fmla="*/ 2606224 w 3851563"/>
              <a:gd name="connsiteY4" fmla="*/ 0 h 18288"/>
              <a:gd name="connsiteX5" fmla="*/ 3171120 w 3851563"/>
              <a:gd name="connsiteY5" fmla="*/ 0 h 18288"/>
              <a:gd name="connsiteX6" fmla="*/ 3851563 w 3851563"/>
              <a:gd name="connsiteY6" fmla="*/ 0 h 18288"/>
              <a:gd name="connsiteX7" fmla="*/ 3851563 w 3851563"/>
              <a:gd name="connsiteY7" fmla="*/ 18288 h 18288"/>
              <a:gd name="connsiteX8" fmla="*/ 3209636 w 3851563"/>
              <a:gd name="connsiteY8" fmla="*/ 18288 h 18288"/>
              <a:gd name="connsiteX9" fmla="*/ 2644740 w 3851563"/>
              <a:gd name="connsiteY9" fmla="*/ 18288 h 18288"/>
              <a:gd name="connsiteX10" fmla="*/ 2002813 w 3851563"/>
              <a:gd name="connsiteY10" fmla="*/ 18288 h 18288"/>
              <a:gd name="connsiteX11" fmla="*/ 1399401 w 3851563"/>
              <a:gd name="connsiteY11" fmla="*/ 18288 h 18288"/>
              <a:gd name="connsiteX12" fmla="*/ 834505 w 3851563"/>
              <a:gd name="connsiteY12" fmla="*/ 18288 h 18288"/>
              <a:gd name="connsiteX13" fmla="*/ 0 w 3851563"/>
              <a:gd name="connsiteY13" fmla="*/ 18288 h 18288"/>
              <a:gd name="connsiteX14" fmla="*/ 0 w 3851563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51563" h="18288" fill="none" extrusionOk="0">
                <a:moveTo>
                  <a:pt x="0" y="0"/>
                </a:moveTo>
                <a:cubicBezTo>
                  <a:pt x="195934" y="10403"/>
                  <a:pt x="550513" y="-3379"/>
                  <a:pt x="718958" y="0"/>
                </a:cubicBezTo>
                <a:cubicBezTo>
                  <a:pt x="887403" y="3379"/>
                  <a:pt x="1238155" y="34184"/>
                  <a:pt x="1437917" y="0"/>
                </a:cubicBezTo>
                <a:cubicBezTo>
                  <a:pt x="1637679" y="-34184"/>
                  <a:pt x="1735575" y="21633"/>
                  <a:pt x="1964297" y="0"/>
                </a:cubicBezTo>
                <a:cubicBezTo>
                  <a:pt x="2193019" y="-21633"/>
                  <a:pt x="2398398" y="-18127"/>
                  <a:pt x="2606224" y="0"/>
                </a:cubicBezTo>
                <a:cubicBezTo>
                  <a:pt x="2814050" y="18127"/>
                  <a:pt x="3010763" y="-3923"/>
                  <a:pt x="3171120" y="0"/>
                </a:cubicBezTo>
                <a:cubicBezTo>
                  <a:pt x="3331477" y="3923"/>
                  <a:pt x="3662318" y="22618"/>
                  <a:pt x="3851563" y="0"/>
                </a:cubicBezTo>
                <a:cubicBezTo>
                  <a:pt x="3851602" y="7328"/>
                  <a:pt x="3852182" y="9982"/>
                  <a:pt x="3851563" y="18288"/>
                </a:cubicBezTo>
                <a:cubicBezTo>
                  <a:pt x="3539697" y="8623"/>
                  <a:pt x="3360357" y="-7186"/>
                  <a:pt x="3209636" y="18288"/>
                </a:cubicBezTo>
                <a:cubicBezTo>
                  <a:pt x="3058915" y="43762"/>
                  <a:pt x="2810322" y="8087"/>
                  <a:pt x="2644740" y="18288"/>
                </a:cubicBezTo>
                <a:cubicBezTo>
                  <a:pt x="2479158" y="28489"/>
                  <a:pt x="2131941" y="44882"/>
                  <a:pt x="2002813" y="18288"/>
                </a:cubicBezTo>
                <a:cubicBezTo>
                  <a:pt x="1873685" y="-8306"/>
                  <a:pt x="1675560" y="30966"/>
                  <a:pt x="1399401" y="18288"/>
                </a:cubicBezTo>
                <a:cubicBezTo>
                  <a:pt x="1123242" y="5610"/>
                  <a:pt x="1065368" y="33824"/>
                  <a:pt x="834505" y="18288"/>
                </a:cubicBezTo>
                <a:cubicBezTo>
                  <a:pt x="603642" y="2752"/>
                  <a:pt x="191505" y="58863"/>
                  <a:pt x="0" y="18288"/>
                </a:cubicBezTo>
                <a:cubicBezTo>
                  <a:pt x="-593" y="9736"/>
                  <a:pt x="244" y="6610"/>
                  <a:pt x="0" y="0"/>
                </a:cubicBezTo>
                <a:close/>
              </a:path>
              <a:path w="3851563" h="18288" stroke="0" extrusionOk="0">
                <a:moveTo>
                  <a:pt x="0" y="0"/>
                </a:moveTo>
                <a:cubicBezTo>
                  <a:pt x="289752" y="13020"/>
                  <a:pt x="480313" y="17689"/>
                  <a:pt x="641927" y="0"/>
                </a:cubicBezTo>
                <a:cubicBezTo>
                  <a:pt x="803541" y="-17689"/>
                  <a:pt x="1025789" y="14289"/>
                  <a:pt x="1322370" y="0"/>
                </a:cubicBezTo>
                <a:cubicBezTo>
                  <a:pt x="1618951" y="-14289"/>
                  <a:pt x="1675364" y="4422"/>
                  <a:pt x="1925782" y="0"/>
                </a:cubicBezTo>
                <a:cubicBezTo>
                  <a:pt x="2176200" y="-4422"/>
                  <a:pt x="2354648" y="21578"/>
                  <a:pt x="2644740" y="0"/>
                </a:cubicBezTo>
                <a:cubicBezTo>
                  <a:pt x="2934832" y="-21578"/>
                  <a:pt x="2992732" y="-4264"/>
                  <a:pt x="3286667" y="0"/>
                </a:cubicBezTo>
                <a:cubicBezTo>
                  <a:pt x="3580602" y="4264"/>
                  <a:pt x="3638704" y="20914"/>
                  <a:pt x="3851563" y="0"/>
                </a:cubicBezTo>
                <a:cubicBezTo>
                  <a:pt x="3851890" y="8595"/>
                  <a:pt x="3851491" y="13110"/>
                  <a:pt x="3851563" y="18288"/>
                </a:cubicBezTo>
                <a:cubicBezTo>
                  <a:pt x="3681588" y="-9641"/>
                  <a:pt x="3414286" y="12858"/>
                  <a:pt x="3209636" y="18288"/>
                </a:cubicBezTo>
                <a:cubicBezTo>
                  <a:pt x="3004986" y="23718"/>
                  <a:pt x="2777102" y="31540"/>
                  <a:pt x="2490677" y="18288"/>
                </a:cubicBezTo>
                <a:cubicBezTo>
                  <a:pt x="2204252" y="5036"/>
                  <a:pt x="2142029" y="45834"/>
                  <a:pt x="1810235" y="18288"/>
                </a:cubicBezTo>
                <a:cubicBezTo>
                  <a:pt x="1478441" y="-9258"/>
                  <a:pt x="1432135" y="21272"/>
                  <a:pt x="1245339" y="18288"/>
                </a:cubicBezTo>
                <a:cubicBezTo>
                  <a:pt x="1058543" y="15304"/>
                  <a:pt x="886298" y="9998"/>
                  <a:pt x="718958" y="18288"/>
                </a:cubicBezTo>
                <a:cubicBezTo>
                  <a:pt x="551618" y="26578"/>
                  <a:pt x="308263" y="-12886"/>
                  <a:pt x="0" y="18288"/>
                </a:cubicBezTo>
                <a:cubicBezTo>
                  <a:pt x="822" y="10564"/>
                  <a:pt x="-23" y="457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44897650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B62A1632-6350-5062-5361-87E50FCCCCF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1610" r="-4" b="2189"/>
          <a:stretch>
            <a:fillRect/>
          </a:stretch>
        </p:blipFill>
        <p:spPr>
          <a:xfrm>
            <a:off x="4" y="4328340"/>
            <a:ext cx="3912953" cy="2529660"/>
          </a:xfrm>
          <a:custGeom>
            <a:avLst/>
            <a:gdLst/>
            <a:ahLst/>
            <a:cxnLst/>
            <a:rect l="l" t="t" r="r" b="b"/>
            <a:pathLst>
              <a:path w="3912953" h="2529660">
                <a:moveTo>
                  <a:pt x="936025" y="662"/>
                </a:moveTo>
                <a:cubicBezTo>
                  <a:pt x="1035236" y="-744"/>
                  <a:pt x="1134457" y="93"/>
                  <a:pt x="1233691" y="3173"/>
                </a:cubicBezTo>
                <a:cubicBezTo>
                  <a:pt x="1304145" y="5316"/>
                  <a:pt x="1373087" y="24605"/>
                  <a:pt x="1443792" y="29025"/>
                </a:cubicBezTo>
                <a:cubicBezTo>
                  <a:pt x="1628434" y="40276"/>
                  <a:pt x="1812824" y="30901"/>
                  <a:pt x="1996836" y="18310"/>
                </a:cubicBezTo>
                <a:cubicBezTo>
                  <a:pt x="2245239" y="628"/>
                  <a:pt x="2494513" y="2101"/>
                  <a:pt x="2742715" y="22730"/>
                </a:cubicBezTo>
                <a:cubicBezTo>
                  <a:pt x="2962786" y="43947"/>
                  <a:pt x="3184369" y="39942"/>
                  <a:pt x="3403645" y="10808"/>
                </a:cubicBezTo>
                <a:cubicBezTo>
                  <a:pt x="3527916" y="-7007"/>
                  <a:pt x="3653321" y="9067"/>
                  <a:pt x="3778223" y="10808"/>
                </a:cubicBezTo>
                <a:lnTo>
                  <a:pt x="3895044" y="13590"/>
                </a:lnTo>
                <a:lnTo>
                  <a:pt x="3906212" y="275626"/>
                </a:lnTo>
                <a:cubicBezTo>
                  <a:pt x="3913438" y="398465"/>
                  <a:pt x="3909471" y="521632"/>
                  <a:pt x="3894358" y="643899"/>
                </a:cubicBezTo>
                <a:cubicBezTo>
                  <a:pt x="3888995" y="692536"/>
                  <a:pt x="3889982" y="741301"/>
                  <a:pt x="3888995" y="790066"/>
                </a:cubicBezTo>
                <a:cubicBezTo>
                  <a:pt x="3888712" y="799463"/>
                  <a:pt x="3895063" y="810383"/>
                  <a:pt x="3883632" y="818257"/>
                </a:cubicBezTo>
                <a:lnTo>
                  <a:pt x="3883632" y="830956"/>
                </a:lnTo>
                <a:cubicBezTo>
                  <a:pt x="3896192" y="837941"/>
                  <a:pt x="3889701" y="849370"/>
                  <a:pt x="3890688" y="858514"/>
                </a:cubicBezTo>
                <a:cubicBezTo>
                  <a:pt x="3907355" y="1033621"/>
                  <a:pt x="3909867" y="1209579"/>
                  <a:pt x="3898168" y="1385017"/>
                </a:cubicBezTo>
                <a:cubicBezTo>
                  <a:pt x="3889559" y="1546549"/>
                  <a:pt x="3898449" y="1707827"/>
                  <a:pt x="3908893" y="1869233"/>
                </a:cubicBezTo>
                <a:cubicBezTo>
                  <a:pt x="3921312" y="2061116"/>
                  <a:pt x="3901555" y="2252872"/>
                  <a:pt x="3898591" y="2444754"/>
                </a:cubicBezTo>
                <a:cubicBezTo>
                  <a:pt x="3898309" y="2461962"/>
                  <a:pt x="3899367" y="2479201"/>
                  <a:pt x="3900673" y="2496440"/>
                </a:cubicBezTo>
                <a:lnTo>
                  <a:pt x="3902963" y="2529660"/>
                </a:lnTo>
                <a:lnTo>
                  <a:pt x="0" y="2529660"/>
                </a:lnTo>
                <a:lnTo>
                  <a:pt x="0" y="15736"/>
                </a:lnTo>
                <a:lnTo>
                  <a:pt x="938" y="16032"/>
                </a:lnTo>
                <a:cubicBezTo>
                  <a:pt x="213686" y="39741"/>
                  <a:pt x="426055" y="24338"/>
                  <a:pt x="638426" y="11612"/>
                </a:cubicBezTo>
                <a:cubicBezTo>
                  <a:pt x="737616" y="5719"/>
                  <a:pt x="836815" y="2069"/>
                  <a:pt x="936025" y="662"/>
                </a:cubicBezTo>
                <a:close/>
              </a:path>
            </a:pathLst>
          </a:custGeom>
        </p:spPr>
      </p:pic>
      <p:pic>
        <p:nvPicPr>
          <p:cNvPr id="6" name="Picture 5" descr="A group of kids in lab coats working in a lab&#10;&#10;AI-generated content may be incorrect.">
            <a:extLst>
              <a:ext uri="{FF2B5EF4-FFF2-40B4-BE49-F238E27FC236}">
                <a16:creationId xmlns:a16="http://schemas.microsoft.com/office/drawing/2014/main" id="{00EE3C79-F7AE-D050-5FB5-885A7E024CF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391" r="14326" b="-1"/>
          <a:stretch>
            <a:fillRect/>
          </a:stretch>
        </p:blipFill>
        <p:spPr>
          <a:xfrm>
            <a:off x="4110923" y="3791169"/>
            <a:ext cx="3058821" cy="3066831"/>
          </a:xfrm>
          <a:custGeom>
            <a:avLst/>
            <a:gdLst/>
            <a:ahLst/>
            <a:cxnLst/>
            <a:rect l="l" t="t" r="r" b="b"/>
            <a:pathLst>
              <a:path w="3058821" h="3066831">
                <a:moveTo>
                  <a:pt x="2787020" y="1261"/>
                </a:moveTo>
                <a:cubicBezTo>
                  <a:pt x="2839709" y="-518"/>
                  <a:pt x="2892422" y="-414"/>
                  <a:pt x="2945069" y="1571"/>
                </a:cubicBezTo>
                <a:lnTo>
                  <a:pt x="3038769" y="8460"/>
                </a:lnTo>
                <a:lnTo>
                  <a:pt x="3040494" y="37341"/>
                </a:lnTo>
                <a:cubicBezTo>
                  <a:pt x="3041244" y="71882"/>
                  <a:pt x="3039776" y="106360"/>
                  <a:pt x="3033397" y="140806"/>
                </a:cubicBezTo>
                <a:cubicBezTo>
                  <a:pt x="3014006" y="247842"/>
                  <a:pt x="3013240" y="353093"/>
                  <a:pt x="3049089" y="457834"/>
                </a:cubicBezTo>
                <a:cubicBezTo>
                  <a:pt x="3061974" y="495214"/>
                  <a:pt x="3059933" y="536166"/>
                  <a:pt x="3055085" y="576225"/>
                </a:cubicBezTo>
                <a:cubicBezTo>
                  <a:pt x="3043731" y="670377"/>
                  <a:pt x="3028167" y="764784"/>
                  <a:pt x="3035311" y="859828"/>
                </a:cubicBezTo>
                <a:cubicBezTo>
                  <a:pt x="3053554" y="1099545"/>
                  <a:pt x="3026891" y="1339261"/>
                  <a:pt x="3038883" y="1578850"/>
                </a:cubicBezTo>
                <a:cubicBezTo>
                  <a:pt x="3039113" y="1594185"/>
                  <a:pt x="3038526" y="1609507"/>
                  <a:pt x="3037097" y="1624778"/>
                </a:cubicBezTo>
                <a:cubicBezTo>
                  <a:pt x="3032504" y="1713061"/>
                  <a:pt x="3017960" y="1801599"/>
                  <a:pt x="3043476" y="1889499"/>
                </a:cubicBezTo>
                <a:cubicBezTo>
                  <a:pt x="3046015" y="1904618"/>
                  <a:pt x="3045632" y="1920080"/>
                  <a:pt x="3042328" y="1935044"/>
                </a:cubicBezTo>
                <a:cubicBezTo>
                  <a:pt x="3031394" y="2011884"/>
                  <a:pt x="3028524" y="2089667"/>
                  <a:pt x="3033780" y="2167106"/>
                </a:cubicBezTo>
                <a:cubicBezTo>
                  <a:pt x="3048962" y="2335903"/>
                  <a:pt x="3051130" y="2505606"/>
                  <a:pt x="3040286" y="2674734"/>
                </a:cubicBezTo>
                <a:cubicBezTo>
                  <a:pt x="3036459" y="2750260"/>
                  <a:pt x="3031611" y="2825530"/>
                  <a:pt x="3028294" y="2900035"/>
                </a:cubicBezTo>
                <a:cubicBezTo>
                  <a:pt x="3027210" y="2934608"/>
                  <a:pt x="3025392" y="2969245"/>
                  <a:pt x="3026078" y="3003803"/>
                </a:cubicBezTo>
                <a:lnTo>
                  <a:pt x="3033892" y="3066831"/>
                </a:lnTo>
                <a:lnTo>
                  <a:pt x="23851" y="3066831"/>
                </a:lnTo>
                <a:lnTo>
                  <a:pt x="42401" y="2704831"/>
                </a:lnTo>
                <a:cubicBezTo>
                  <a:pt x="45364" y="2461136"/>
                  <a:pt x="53409" y="2216933"/>
                  <a:pt x="28288" y="1974000"/>
                </a:cubicBezTo>
                <a:cubicBezTo>
                  <a:pt x="11213" y="1809420"/>
                  <a:pt x="17986" y="1645602"/>
                  <a:pt x="21091" y="1481150"/>
                </a:cubicBezTo>
                <a:cubicBezTo>
                  <a:pt x="24619" y="1296377"/>
                  <a:pt x="22926" y="1111480"/>
                  <a:pt x="22926" y="926707"/>
                </a:cubicBezTo>
                <a:cubicBezTo>
                  <a:pt x="22643" y="846322"/>
                  <a:pt x="27442" y="766445"/>
                  <a:pt x="35627" y="686441"/>
                </a:cubicBezTo>
                <a:cubicBezTo>
                  <a:pt x="47340" y="570372"/>
                  <a:pt x="33228" y="454937"/>
                  <a:pt x="14458" y="340646"/>
                </a:cubicBezTo>
                <a:cubicBezTo>
                  <a:pt x="3337" y="261010"/>
                  <a:pt x="-1375" y="180751"/>
                  <a:pt x="346" y="100506"/>
                </a:cubicBezTo>
                <a:lnTo>
                  <a:pt x="2424" y="12627"/>
                </a:lnTo>
                <a:lnTo>
                  <a:pt x="3495" y="12901"/>
                </a:lnTo>
                <a:cubicBezTo>
                  <a:pt x="343898" y="-3971"/>
                  <a:pt x="684174" y="17086"/>
                  <a:pt x="1024451" y="18263"/>
                </a:cubicBezTo>
                <a:cubicBezTo>
                  <a:pt x="1134033" y="18655"/>
                  <a:pt x="1243235" y="13685"/>
                  <a:pt x="1352564" y="9238"/>
                </a:cubicBezTo>
                <a:cubicBezTo>
                  <a:pt x="1493565" y="3614"/>
                  <a:pt x="1634312" y="14731"/>
                  <a:pt x="1775060" y="12508"/>
                </a:cubicBezTo>
                <a:cubicBezTo>
                  <a:pt x="2008160" y="8846"/>
                  <a:pt x="2241134" y="19571"/>
                  <a:pt x="2474235" y="12508"/>
                </a:cubicBezTo>
                <a:cubicBezTo>
                  <a:pt x="2578497" y="9238"/>
                  <a:pt x="2682758" y="4268"/>
                  <a:pt x="2787020" y="1261"/>
                </a:cubicBez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5EEDAA-058F-0F82-6C25-CA4D00494FA6}"/>
              </a:ext>
            </a:extLst>
          </p:cNvPr>
          <p:cNvSpPr txBox="1"/>
          <p:nvPr/>
        </p:nvSpPr>
        <p:spPr>
          <a:xfrm>
            <a:off x="7543618" y="2445615"/>
            <a:ext cx="4270975" cy="3747951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dirty="0"/>
              <a:t>The wider experience is a huge part of school life at DCHS with opportunities such as: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School bands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Sports activities including </a:t>
            </a:r>
            <a:r>
              <a:rPr lang="en-US" sz="2200" dirty="0" err="1"/>
              <a:t>sportathon</a:t>
            </a:r>
            <a:endParaRPr lang="en-US" sz="22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School shows and musicals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Science fair and Science club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Activities week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Leadership opportunities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15164016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20CDE-3648-98F0-D757-61BFBEABC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5F77EB-DDB3-BB36-9220-71971FF56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3BDBD-8CE2-4DDE-997B-05D482D1126B}" type="datetime1">
              <a:t>10/28/2025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D7DC5E-447E-752D-B638-8712F3A43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97D3F3-B373-0287-1B7E-079FF76B6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11</a:t>
            </a:fld>
            <a:endParaRPr lang="en-US" dirty="0"/>
          </a:p>
        </p:txBody>
      </p:sp>
      <p:pic>
        <p:nvPicPr>
          <p:cNvPr id="6" name="Picture 5" descr="A screenshot of a white and grey table&#10;&#10;AI-generated content may be incorrect.">
            <a:extLst>
              <a:ext uri="{FF2B5EF4-FFF2-40B4-BE49-F238E27FC236}">
                <a16:creationId xmlns:a16="http://schemas.microsoft.com/office/drawing/2014/main" id="{CDAFC801-0E4C-95A3-B8AA-1F3F0B2E97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268" y="298506"/>
            <a:ext cx="12192000" cy="4050654"/>
          </a:xfrm>
          <a:prstGeom prst="rect">
            <a:avLst/>
          </a:prstGeom>
        </p:spPr>
      </p:pic>
      <p:pic>
        <p:nvPicPr>
          <p:cNvPr id="9" name="Picture 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3A90904-44E5-5B45-0145-BCC613F7A6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509" y="4654558"/>
            <a:ext cx="11540837" cy="192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3982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4A504-DFCF-0E4F-CBCF-16ECD98E9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9921E2-42C1-F663-5D40-F29707A32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06497-387D-47C6-97FC-5B8C71416DAD}" type="datetime1">
              <a:t>10/28/2025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5E421E-17A2-8578-8C33-947600D8B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07A974-E101-B819-9E19-8841C1E08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12</a:t>
            </a:fld>
            <a:endParaRPr lang="en-US" dirty="0"/>
          </a:p>
        </p:txBody>
      </p:sp>
      <p:pic>
        <p:nvPicPr>
          <p:cNvPr id="6" name="Picture 5" descr="A screenshot of a music band&#10;&#10;AI-generated content may be incorrect.">
            <a:extLst>
              <a:ext uri="{FF2B5EF4-FFF2-40B4-BE49-F238E27FC236}">
                <a16:creationId xmlns:a16="http://schemas.microsoft.com/office/drawing/2014/main" id="{01EDC6BF-27D9-4BCB-17DA-1478AEE86E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" y="823913"/>
            <a:ext cx="11906250" cy="521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7239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4C7EF-80F3-228C-CD95-A52F270FD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26B814-F660-A0A4-CB58-DDF55D6D4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03FB1-E30F-43FF-A275-46737E228636}" type="datetime1">
              <a:t>10/28/2025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9520C3-E876-8A29-B479-533A01A6A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AFA273-093C-5F6A-E0A2-C96DD7E2F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13</a:t>
            </a:fld>
            <a:endParaRPr lang="en-US" dirty="0"/>
          </a:p>
        </p:txBody>
      </p:sp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9C55ABD3-731F-1DDB-1EC6-923B70F4A1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984" y="752475"/>
            <a:ext cx="11868150" cy="2667000"/>
          </a:xfrm>
          <a:prstGeom prst="rect">
            <a:avLst/>
          </a:prstGeom>
        </p:spPr>
      </p:pic>
      <p:pic>
        <p:nvPicPr>
          <p:cNvPr id="8" name="Picture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65DB6DBE-F119-AD47-6F50-EA7C11F1B9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246" y="3719178"/>
            <a:ext cx="11687908" cy="2479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8123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01CC1-8185-8291-9A06-C5F5B56FD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75144E-3704-42C0-068E-D9AC29E07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FCE5-6FEC-4B64-9863-499FA6609E63}" type="datetime1">
              <a:t>10/28/2025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095219-A91E-0B6A-5E97-D747770DB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1F7F2E-176A-E17C-62D5-28ED58BF2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14</a:t>
            </a:fld>
            <a:endParaRPr lang="en-US" dirty="0"/>
          </a:p>
        </p:txBody>
      </p:sp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3B3C44B-3B12-E00B-59E2-D14DC89B5C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462" y="546070"/>
            <a:ext cx="11605847" cy="2858539"/>
          </a:xfrm>
          <a:prstGeom prst="rect">
            <a:avLst/>
          </a:prstGeom>
        </p:spPr>
      </p:pic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374A2E0-7758-260A-3D79-52B4ED06DB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462" y="3948480"/>
            <a:ext cx="11605847" cy="2454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7248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7C091-73CA-3012-A3F8-7FBF96987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Support at Deans Community High School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0D836E-E580-889B-302E-F27A8E13F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B4717-BDBE-4FF9-84C0-9143FF18DD66}" type="datetime1">
              <a:t>10/28/2025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B8CC8A-C05E-D5F6-FBCE-2C941BD75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D94739-0300-D3F4-A549-1E7A7C6C2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15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58CD12-624D-B128-6618-D741478DA3EE}"/>
              </a:ext>
            </a:extLst>
          </p:cNvPr>
          <p:cNvSpPr txBox="1"/>
          <p:nvPr/>
        </p:nvSpPr>
        <p:spPr>
          <a:xfrm>
            <a:off x="5614760" y="1429455"/>
            <a:ext cx="10084908" cy="45243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sz="2400" dirty="0"/>
              <a:t>Positive relationships are key.</a:t>
            </a:r>
          </a:p>
          <a:p>
            <a:pPr marL="285750" indent="-285750">
              <a:buFont typeface="Arial"/>
              <a:buChar char="•"/>
            </a:pPr>
            <a:endParaRPr lang="en-GB" sz="2400" dirty="0"/>
          </a:p>
          <a:p>
            <a:pPr marL="285750" indent="-285750">
              <a:buFont typeface="Arial"/>
              <a:buChar char="•"/>
            </a:pPr>
            <a:r>
              <a:rPr lang="en-GB" sz="2400" dirty="0"/>
              <a:t>Follow WL policy – including for positive </a:t>
            </a:r>
          </a:p>
          <a:p>
            <a:r>
              <a:rPr lang="en-GB" sz="2400" dirty="0"/>
              <a:t>    relationships and attendance.</a:t>
            </a:r>
            <a:endParaRPr lang="en-GB"/>
          </a:p>
          <a:p>
            <a:pPr marL="285750" indent="-285750">
              <a:buFont typeface="Arial"/>
              <a:buChar char="•"/>
            </a:pPr>
            <a:endParaRPr lang="en-GB" sz="2400" dirty="0"/>
          </a:p>
          <a:p>
            <a:pPr marL="285750" indent="-285750">
              <a:buFont typeface="Arial"/>
              <a:buChar char="•"/>
            </a:pPr>
            <a:r>
              <a:rPr lang="en-GB" sz="2400" dirty="0"/>
              <a:t>Open and honest communication.</a:t>
            </a:r>
          </a:p>
          <a:p>
            <a:pPr marL="285750" indent="-285750">
              <a:buFont typeface="Arial"/>
              <a:buChar char="•"/>
            </a:pPr>
            <a:endParaRPr lang="en-GB" sz="2400" dirty="0"/>
          </a:p>
          <a:p>
            <a:pPr marL="285750" indent="-285750">
              <a:buFont typeface="Arial"/>
              <a:buChar char="•"/>
            </a:pPr>
            <a:r>
              <a:rPr lang="en-GB" sz="2400" dirty="0"/>
              <a:t>House system allows consistency.</a:t>
            </a:r>
          </a:p>
          <a:p>
            <a:pPr marL="285750" indent="-285750">
              <a:buFont typeface="Arial"/>
              <a:buChar char="•"/>
            </a:pPr>
            <a:endParaRPr lang="en-GB" sz="2400" dirty="0"/>
          </a:p>
          <a:p>
            <a:pPr marL="285750" indent="-285750">
              <a:buFont typeface="Arial"/>
              <a:buChar char="•"/>
            </a:pPr>
            <a:r>
              <a:rPr lang="en-GB" sz="2400" dirty="0"/>
              <a:t>Inclusive practice in every classroom.</a:t>
            </a:r>
          </a:p>
          <a:p>
            <a:pPr marL="285750" indent="-285750">
              <a:buFont typeface="Arial"/>
              <a:buChar char="•"/>
            </a:pPr>
            <a:endParaRPr lang="en-GB" sz="2400" dirty="0"/>
          </a:p>
          <a:p>
            <a:pPr marL="285750" indent="-285750">
              <a:buFont typeface="Arial"/>
              <a:buChar char="•"/>
            </a:pPr>
            <a:r>
              <a:rPr lang="en-GB" sz="2400" dirty="0"/>
              <a:t>Pupil support hub to share information.</a:t>
            </a:r>
          </a:p>
        </p:txBody>
      </p:sp>
      <p:pic>
        <p:nvPicPr>
          <p:cNvPr id="7" name="Picture 6" descr="A group of people putting their hands together&#10;&#10;AI-generated content may be incorrect.">
            <a:extLst>
              <a:ext uri="{FF2B5EF4-FFF2-40B4-BE49-F238E27FC236}">
                <a16:creationId xmlns:a16="http://schemas.microsoft.com/office/drawing/2014/main" id="{FEF181FE-012B-E623-96EA-57E2C5C05D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264" y="2091471"/>
            <a:ext cx="4924425" cy="319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8566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E97E3FA-A892-4021-2C9D-EC16CA7416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33B404F-78CB-51ED-7EA0-3B2EBFEF84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B23A49-8D82-1325-3AD8-9C7DE56EC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Who's who?</a:t>
            </a:r>
          </a:p>
        </p:txBody>
      </p:sp>
      <p:pic>
        <p:nvPicPr>
          <p:cNvPr id="3" name="Picture 2" descr="A group of blue text boxes&#10;&#10;AI-generated content may be incorrect.">
            <a:extLst>
              <a:ext uri="{FF2B5EF4-FFF2-40B4-BE49-F238E27FC236}">
                <a16:creationId xmlns:a16="http://schemas.microsoft.com/office/drawing/2014/main" id="{A7B043D0-8012-A17A-7A92-ADE9017D09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7790" y="960722"/>
            <a:ext cx="7316665" cy="4952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0998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9F21DCD-394A-DAAF-2AAF-B6BE1A872A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D20AEEA-D8B5-C720-2B0A-0D0776EB99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34FA752-1E19-9F74-C079-9F8050743D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colorful rectangular boxes with text&#10;&#10;AI-generated content may be incorrect.">
            <a:extLst>
              <a:ext uri="{FF2B5EF4-FFF2-40B4-BE49-F238E27FC236}">
                <a16:creationId xmlns:a16="http://schemas.microsoft.com/office/drawing/2014/main" id="{BFF32C48-0338-83F8-8C3C-BC10ED50B9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1541" y="486639"/>
            <a:ext cx="10236198" cy="58925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0CD1DF-8CEA-3409-BE5B-76F595C6D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Who's who?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E3DB52-FC8C-92C1-32CB-25D0A8AFCDA0}"/>
              </a:ext>
            </a:extLst>
          </p:cNvPr>
          <p:cNvSpPr txBox="1"/>
          <p:nvPr/>
        </p:nvSpPr>
        <p:spPr>
          <a:xfrm>
            <a:off x="6357082" y="1192877"/>
            <a:ext cx="1599992" cy="338554"/>
          </a:xfrm>
          <a:prstGeom prst="rect">
            <a:avLst/>
          </a:prstGeom>
          <a:solidFill>
            <a:srgbClr val="FF5757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600" b="1" dirty="0"/>
              <a:t>Ms Prentice</a:t>
            </a:r>
          </a:p>
        </p:txBody>
      </p:sp>
    </p:spTree>
    <p:extLst>
      <p:ext uri="{BB962C8B-B14F-4D97-AF65-F5344CB8AC3E}">
        <p14:creationId xmlns:p14="http://schemas.microsoft.com/office/powerpoint/2010/main" val="9869119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omputer with a screen showing a person on it&#10;&#10;AI-generated content may be incorrect.">
            <a:extLst>
              <a:ext uri="{FF2B5EF4-FFF2-40B4-BE49-F238E27FC236}">
                <a16:creationId xmlns:a16="http://schemas.microsoft.com/office/drawing/2014/main" id="{D33E0849-9EC6-438F-2815-F4626BD20F8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275" r="1018"/>
          <a:stretch>
            <a:fillRect/>
          </a:stretch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7469CD-1DE1-741C-EFE0-FC1806F7C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P7 Transition this year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7FE750-9A36-7D3A-9F6C-F8EE73031D3E}"/>
              </a:ext>
            </a:extLst>
          </p:cNvPr>
          <p:cNvSpPr txBox="1"/>
          <p:nvPr/>
        </p:nvSpPr>
        <p:spPr>
          <a:xfrm>
            <a:off x="7531610" y="1997172"/>
            <a:ext cx="4124747" cy="417979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 fontScale="925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u="sng" dirty="0">
                <a:solidFill>
                  <a:schemeClr val="tx1"/>
                </a:solidFill>
              </a:rPr>
              <a:t>Humanities</a:t>
            </a:r>
            <a:r>
              <a:rPr lang="en-US" sz="2400" dirty="0">
                <a:solidFill>
                  <a:schemeClr val="tx1"/>
                </a:solidFill>
              </a:rPr>
              <a:t> – online session</a:t>
            </a:r>
            <a:endParaRPr lang="en-US" sz="2000" dirty="0">
              <a:solidFill>
                <a:schemeClr val="tx1"/>
              </a:solidFill>
            </a:endParaRP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Courier New" panose="020B0604020202020204" pitchFamily="34" charset="0"/>
              <a:buChar char="o"/>
            </a:pPr>
            <a:r>
              <a:rPr lang="en-US" sz="2400" dirty="0">
                <a:solidFill>
                  <a:schemeClr val="tx1"/>
                </a:solidFill>
              </a:rPr>
              <a:t>3rd Nov ~ 8th Dec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b="1" u="sng">
              <a:solidFill>
                <a:schemeClr val="tx1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u="sng" dirty="0">
                <a:solidFill>
                  <a:schemeClr val="tx1"/>
                </a:solidFill>
              </a:rPr>
              <a:t>Languages</a:t>
            </a:r>
            <a:r>
              <a:rPr lang="en-US" sz="2400" dirty="0">
                <a:solidFill>
                  <a:schemeClr val="tx1"/>
                </a:solidFill>
              </a:rPr>
              <a:t> – online session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Courier New" panose="020B0604020202020204" pitchFamily="34" charset="0"/>
              <a:buChar char="o"/>
            </a:pPr>
            <a:r>
              <a:rPr lang="en-US" sz="2400" dirty="0">
                <a:solidFill>
                  <a:schemeClr val="tx1"/>
                </a:solidFill>
              </a:rPr>
              <a:t> 5th Jan ~ 2nd Feb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b="1" u="sng">
              <a:solidFill>
                <a:schemeClr val="tx1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u="sng" dirty="0" err="1">
                <a:solidFill>
                  <a:schemeClr val="tx1"/>
                </a:solidFill>
              </a:rPr>
              <a:t>Maths</a:t>
            </a:r>
            <a:r>
              <a:rPr lang="en-US" sz="2400" dirty="0">
                <a:solidFill>
                  <a:schemeClr val="tx1"/>
                </a:solidFill>
              </a:rPr>
              <a:t> – online session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Courier New" panose="020B0604020202020204" pitchFamily="34" charset="0"/>
              <a:buChar char="o"/>
            </a:pPr>
            <a:r>
              <a:rPr lang="en-US" sz="2400" dirty="0">
                <a:solidFill>
                  <a:schemeClr val="tx1"/>
                </a:solidFill>
              </a:rPr>
              <a:t>16th Feb ~ 23rd Mar</a:t>
            </a:r>
            <a:endParaRPr lang="en-US" sz="2000" dirty="0">
              <a:solidFill>
                <a:schemeClr val="tx1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b="1" u="sng">
              <a:solidFill>
                <a:schemeClr val="tx1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u="sng" dirty="0">
                <a:solidFill>
                  <a:schemeClr val="tx1"/>
                </a:solidFill>
              </a:rPr>
              <a:t>English</a:t>
            </a:r>
            <a:r>
              <a:rPr lang="en-US" sz="2400" dirty="0">
                <a:solidFill>
                  <a:schemeClr val="tx1"/>
                </a:solidFill>
              </a:rPr>
              <a:t> – online session 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Courier New" panose="020B0604020202020204" pitchFamily="34" charset="0"/>
              <a:buChar char="o"/>
            </a:pPr>
            <a:r>
              <a:rPr lang="en-US" sz="2400" dirty="0">
                <a:solidFill>
                  <a:schemeClr val="tx1"/>
                </a:solidFill>
              </a:rPr>
              <a:t>20th Apr ~ 25th May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E51BAA-E297-D91B-995E-EBBAD42D38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9D98F6A6-D09A-4304-9F67-C6E9F5709848}" type="datetime1">
              <a:rPr lang="en-US" sz="1200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10/28/2025</a:t>
            </a:fld>
            <a:endParaRPr lang="en-US" sz="12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C771A9-6B72-A2C3-91D2-CCF4A1EB7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700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
         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43BE9B-9A98-F50A-3F85-3C73B629E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CC057153-B650-4DEB-B370-79DDCFDCE934}" type="slidenum">
              <a:rPr lang="en-US"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18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568255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E462C3FA-EE10-4283-83A9-F407C925C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08EB83-8BBD-6519-DAB0-A71B6C17F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4471416"/>
            <a:ext cx="10908792" cy="106984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400"/>
              <a:t>Other experiences</a:t>
            </a:r>
          </a:p>
        </p:txBody>
      </p:sp>
      <p:pic>
        <p:nvPicPr>
          <p:cNvPr id="6" name="Picture 5" descr="A child wearing glasses and a white coat&#10;&#10;AI-generated content may be incorrect.">
            <a:extLst>
              <a:ext uri="{FF2B5EF4-FFF2-40B4-BE49-F238E27FC236}">
                <a16:creationId xmlns:a16="http://schemas.microsoft.com/office/drawing/2014/main" id="{9DCFCE9F-84FF-8B17-C28A-D02474118FE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927" r="29175" b="-2"/>
          <a:stretch>
            <a:fillRect/>
          </a:stretch>
        </p:blipFill>
        <p:spPr>
          <a:xfrm>
            <a:off x="198134" y="323459"/>
            <a:ext cx="2832070" cy="3737436"/>
          </a:xfrm>
          <a:prstGeom prst="rect">
            <a:avLst/>
          </a:prstGeom>
        </p:spPr>
      </p:pic>
      <p:pic>
        <p:nvPicPr>
          <p:cNvPr id="7" name="Picture 6" descr="A group of people stretching in a gym&#10;&#10;AI-generated content may be incorrect.">
            <a:extLst>
              <a:ext uri="{FF2B5EF4-FFF2-40B4-BE49-F238E27FC236}">
                <a16:creationId xmlns:a16="http://schemas.microsoft.com/office/drawing/2014/main" id="{6C278F7E-F5EF-8D84-A48B-8B671E79D99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531" r="22625" b="2"/>
          <a:stretch>
            <a:fillRect/>
          </a:stretch>
        </p:blipFill>
        <p:spPr>
          <a:xfrm>
            <a:off x="3178939" y="323464"/>
            <a:ext cx="2832069" cy="3737425"/>
          </a:xfrm>
          <a:prstGeom prst="rect">
            <a:avLst/>
          </a:prstGeom>
        </p:spPr>
      </p:pic>
      <p:pic>
        <p:nvPicPr>
          <p:cNvPr id="9" name="Picture 8" descr="A group of children in garment&#10;&#10;AI-generated content may be incorrect.">
            <a:extLst>
              <a:ext uri="{FF2B5EF4-FFF2-40B4-BE49-F238E27FC236}">
                <a16:creationId xmlns:a16="http://schemas.microsoft.com/office/drawing/2014/main" id="{B15F4B2B-A541-6131-5D6A-BA7F5AC21AF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9127" r="23841" b="1"/>
          <a:stretch>
            <a:fillRect/>
          </a:stretch>
        </p:blipFill>
        <p:spPr>
          <a:xfrm>
            <a:off x="6180993" y="323430"/>
            <a:ext cx="2832069" cy="3737494"/>
          </a:xfrm>
          <a:prstGeom prst="rect">
            <a:avLst/>
          </a:prstGeom>
        </p:spPr>
      </p:pic>
      <p:pic>
        <p:nvPicPr>
          <p:cNvPr id="8" name="Picture 7" descr="A group of kids playing basketball&#10;&#10;AI-generated content may be incorrect.">
            <a:extLst>
              <a:ext uri="{FF2B5EF4-FFF2-40B4-BE49-F238E27FC236}">
                <a16:creationId xmlns:a16="http://schemas.microsoft.com/office/drawing/2014/main" id="{061EB30A-2F9D-175E-76B5-8E2F791739D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1756" r="13536" b="-3"/>
          <a:stretch>
            <a:fillRect/>
          </a:stretch>
        </p:blipFill>
        <p:spPr>
          <a:xfrm>
            <a:off x="9161797" y="323428"/>
            <a:ext cx="2832069" cy="3737496"/>
          </a:xfrm>
          <a:prstGeom prst="rect">
            <a:avLst/>
          </a:prstGeom>
        </p:spPr>
      </p:pic>
      <p:sp>
        <p:nvSpPr>
          <p:cNvPr id="24" name="sketch line">
            <a:extLst>
              <a:ext uri="{FF2B5EF4-FFF2-40B4-BE49-F238E27FC236}">
                <a16:creationId xmlns:a16="http://schemas.microsoft.com/office/drawing/2014/main" id="{419C4429-E272-408D-979C-9E5F7C0D3F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10000" y="5575131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670926-6282-0B17-7F8D-A38BC035B9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E6940602-FFE4-49CB-9C2E-C28E97097E79}" type="datetime1">
              <a:rPr lang="en-US" sz="1200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10/28/2025</a:t>
            </a:fld>
            <a:endParaRPr lang="en-US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FA8650-9734-FBF6-43FC-C6FD585A3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
         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6BD497-C485-0809-5499-CD361A14E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CC057153-B650-4DEB-B370-79DDCFDCE934}" type="slidenum">
              <a:rPr lang="en-US" sz="1200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19</a:t>
            </a:fld>
            <a:endParaRPr lang="en-US" sz="1200">
              <a:solidFill>
                <a:schemeClr val="tx1">
                  <a:tint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2753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47E27-A872-12BD-F911-43EBF8F86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 will share this evening...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7CEE68-F894-07F4-1622-D44343B05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AAA58-23B0-44FD-9D1C-BC7101E79F0C}" type="datetime1">
              <a:t>10/28/2025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22F489-C767-28F2-3F6A-FF32A19F1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03123F-26C2-09E6-D738-B2C7BD4B7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2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9C0A53-7AE7-81BB-4BEB-FE9974A9619E}"/>
              </a:ext>
            </a:extLst>
          </p:cNvPr>
          <p:cNvSpPr txBox="1"/>
          <p:nvPr/>
        </p:nvSpPr>
        <p:spPr>
          <a:xfrm>
            <a:off x="750794" y="1680882"/>
            <a:ext cx="8650941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GB" sz="2800" dirty="0">
                <a:cs typeface="Arial"/>
              </a:rPr>
              <a:t>The journey of Deans Community High School</a:t>
            </a:r>
            <a:r>
              <a:rPr lang="en-US" sz="2800" dirty="0">
                <a:cs typeface="Arial"/>
              </a:rPr>
              <a:t>​</a:t>
            </a:r>
            <a:endParaRPr lang="en-US"/>
          </a:p>
          <a:p>
            <a:pPr marL="228600" indent="-228600">
              <a:buFont typeface="Arial"/>
              <a:buChar char="•"/>
            </a:pPr>
            <a:endParaRPr lang="en-US" sz="2800" dirty="0"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0E6978-3CB5-A29A-0504-072F57FDFD68}"/>
              </a:ext>
            </a:extLst>
          </p:cNvPr>
          <p:cNvSpPr txBox="1"/>
          <p:nvPr/>
        </p:nvSpPr>
        <p:spPr>
          <a:xfrm>
            <a:off x="750794" y="2386853"/>
            <a:ext cx="6096000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GB" sz="2800" dirty="0">
                <a:cs typeface="Arial"/>
              </a:rPr>
              <a:t>Curriculum Overview</a:t>
            </a:r>
            <a:endParaRPr lang="en-US" dirty="0"/>
          </a:p>
          <a:p>
            <a:pPr marL="228600" indent="-228600">
              <a:buFont typeface="Arial"/>
              <a:buChar char="•"/>
            </a:pPr>
            <a:endParaRPr lang="en-US" sz="2800" dirty="0">
              <a:cs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1839F3-60B4-CB93-D0D9-63E00D483E32}"/>
              </a:ext>
            </a:extLst>
          </p:cNvPr>
          <p:cNvSpPr txBox="1"/>
          <p:nvPr/>
        </p:nvSpPr>
        <p:spPr>
          <a:xfrm>
            <a:off x="750794" y="3148853"/>
            <a:ext cx="6096000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,Sans-Serif"/>
              <a:buChar char="•"/>
            </a:pPr>
            <a:r>
              <a:rPr lang="en-GB" sz="2800" dirty="0">
                <a:cs typeface="Arial"/>
              </a:rPr>
              <a:t>Extra-curricular offer</a:t>
            </a:r>
            <a:r>
              <a:rPr lang="en-US" sz="2800" dirty="0">
                <a:cs typeface="Arial"/>
              </a:rPr>
              <a:t> </a:t>
            </a:r>
          </a:p>
          <a:p>
            <a:pPr marL="457200" indent="-457200">
              <a:buFont typeface="Arial"/>
              <a:buChar char="•"/>
            </a:pPr>
            <a:endParaRPr lang="en-GB" sz="2800" dirty="0">
              <a:cs typeface="Arial"/>
            </a:endParaRPr>
          </a:p>
          <a:p>
            <a:pPr marL="228600" indent="-228600">
              <a:buFont typeface="Arial"/>
              <a:buChar char="•"/>
            </a:pPr>
            <a:endParaRPr lang="en-US" sz="2800" dirty="0">
              <a:cs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BF4450-64FD-127C-7324-180393E6830F}"/>
              </a:ext>
            </a:extLst>
          </p:cNvPr>
          <p:cNvSpPr txBox="1"/>
          <p:nvPr/>
        </p:nvSpPr>
        <p:spPr>
          <a:xfrm>
            <a:off x="750794" y="3877235"/>
            <a:ext cx="6096000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GB" sz="2800" dirty="0">
                <a:cs typeface="Arial"/>
              </a:rPr>
              <a:t>Support at DCHS</a:t>
            </a:r>
            <a:endParaRPr lang="en-US" dirty="0"/>
          </a:p>
          <a:p>
            <a:pPr marL="228600" indent="-228600">
              <a:buFont typeface="Arial"/>
              <a:buChar char="•"/>
            </a:pPr>
            <a:endParaRPr lang="en-US" sz="2800" dirty="0">
              <a:cs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215344-031F-4126-855A-A55CBBE5684C}"/>
              </a:ext>
            </a:extLst>
          </p:cNvPr>
          <p:cNvSpPr txBox="1"/>
          <p:nvPr/>
        </p:nvSpPr>
        <p:spPr>
          <a:xfrm>
            <a:off x="750794" y="4572000"/>
            <a:ext cx="6096000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GB" sz="2800" dirty="0">
                <a:cs typeface="Arial"/>
              </a:rPr>
              <a:t>Key staff</a:t>
            </a:r>
            <a:endParaRPr lang="en-US" dirty="0"/>
          </a:p>
          <a:p>
            <a:endParaRPr lang="en-GB" sz="2800"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4DA176-1686-E352-D401-87385199203F}"/>
              </a:ext>
            </a:extLst>
          </p:cNvPr>
          <p:cNvSpPr txBox="1"/>
          <p:nvPr/>
        </p:nvSpPr>
        <p:spPr>
          <a:xfrm>
            <a:off x="750794" y="5255559"/>
            <a:ext cx="60960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GB" sz="2800" dirty="0"/>
              <a:t>P7 Transition</a:t>
            </a:r>
            <a:endParaRPr lang="en-GB" dirty="0"/>
          </a:p>
        </p:txBody>
      </p:sp>
      <p:pic>
        <p:nvPicPr>
          <p:cNvPr id="13" name="Picture 12" descr="A close-up of a street sign&#10;&#10;AI-generated content may be incorrect.">
            <a:extLst>
              <a:ext uri="{FF2B5EF4-FFF2-40B4-BE49-F238E27FC236}">
                <a16:creationId xmlns:a16="http://schemas.microsoft.com/office/drawing/2014/main" id="{F70E5F34-8055-8D85-A359-6CDC573B05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9643" y="2637025"/>
            <a:ext cx="4933950" cy="315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0417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440" y="-180142"/>
            <a:ext cx="5875205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b="1" dirty="0"/>
              <a:t>Transition Visits</a:t>
            </a:r>
            <a:br>
              <a:rPr lang="en-US" sz="4000" dirty="0"/>
            </a:br>
            <a:r>
              <a:rPr lang="en-US" sz="4000" b="0" dirty="0"/>
              <a:t>9th/10th/11th of June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0559" y="1560712"/>
            <a:ext cx="6965596" cy="465089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b="1" dirty="0"/>
              <a:t>Monday</a:t>
            </a:r>
            <a:r>
              <a:rPr lang="en-US" sz="2200" dirty="0"/>
              <a:t> – in primary (preparation for Tuesday). Timetables delivered and transition booklets collected.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b="1" dirty="0"/>
              <a:t>Tuesday </a:t>
            </a:r>
            <a:r>
              <a:rPr lang="en-US" sz="2200" dirty="0"/>
              <a:t>– come to school with their primary.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dirty="0"/>
              <a:t>P1 in the theatre then follow normal timetable.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b="1" dirty="0"/>
              <a:t>Wednesday </a:t>
            </a:r>
            <a:r>
              <a:rPr lang="en-US" sz="2200" dirty="0"/>
              <a:t>– come to school on their own.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dirty="0"/>
              <a:t>Follow normal timetable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b="1" dirty="0"/>
              <a:t>Thursday</a:t>
            </a:r>
            <a:r>
              <a:rPr lang="en-US" sz="2200" dirty="0"/>
              <a:t> – come to school on their own.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dirty="0"/>
              <a:t>Follow normal timetable.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b="1" dirty="0"/>
              <a:t>Friday</a:t>
            </a:r>
            <a:r>
              <a:rPr lang="en-US" sz="2200" dirty="0"/>
              <a:t> – at primary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2686" r="-92"/>
          <a:stretch>
            <a:fillRect/>
          </a:stretch>
        </p:blipFill>
        <p:spPr>
          <a:xfrm>
            <a:off x="7139180" y="10"/>
            <a:ext cx="699886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2958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4E1BEB12-92AF-4445-98AD-4C7756E7C9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0522C2C-7B5C-48A7-A969-03941E5D2E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Freeform 13">
            <a:extLst>
              <a:ext uri="{FF2B5EF4-FFF2-40B4-BE49-F238E27FC236}">
                <a16:creationId xmlns:a16="http://schemas.microsoft.com/office/drawing/2014/main" id="{9C682A1A-5B2D-4111-BBD6-620165633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69476" y="220196"/>
            <a:ext cx="9422524" cy="6637806"/>
          </a:xfrm>
          <a:custGeom>
            <a:avLst/>
            <a:gdLst>
              <a:gd name="connsiteX0" fmla="*/ 4929467 w 8191500"/>
              <a:gd name="connsiteY0" fmla="*/ 0 h 5770597"/>
              <a:gd name="connsiteX1" fmla="*/ 8065066 w 8191500"/>
              <a:gd name="connsiteY1" fmla="*/ 1118513 h 5770597"/>
              <a:gd name="connsiteX2" fmla="*/ 8191500 w 8191500"/>
              <a:gd name="connsiteY2" fmla="*/ 1227339 h 5770597"/>
              <a:gd name="connsiteX3" fmla="*/ 8191500 w 8191500"/>
              <a:gd name="connsiteY3" fmla="*/ 5770597 h 5770597"/>
              <a:gd name="connsiteX4" fmla="*/ 79523 w 8191500"/>
              <a:gd name="connsiteY4" fmla="*/ 5770597 h 5770597"/>
              <a:gd name="connsiteX5" fmla="*/ 56799 w 8191500"/>
              <a:gd name="connsiteY5" fmla="*/ 5644158 h 5770597"/>
              <a:gd name="connsiteX6" fmla="*/ 0 w 8191500"/>
              <a:gd name="connsiteY6" fmla="*/ 4898209 h 5770597"/>
              <a:gd name="connsiteX7" fmla="*/ 4929467 w 8191500"/>
              <a:gd name="connsiteY7" fmla="*/ 0 h 57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0" h="5770597">
                <a:moveTo>
                  <a:pt x="4929467" y="0"/>
                </a:moveTo>
                <a:cubicBezTo>
                  <a:pt x="6120547" y="0"/>
                  <a:pt x="7212963" y="419755"/>
                  <a:pt x="8065066" y="1118513"/>
                </a:cubicBezTo>
                <a:lnTo>
                  <a:pt x="8191500" y="1227339"/>
                </a:lnTo>
                <a:lnTo>
                  <a:pt x="8191500" y="5770597"/>
                </a:lnTo>
                <a:lnTo>
                  <a:pt x="79523" y="5770597"/>
                </a:lnTo>
                <a:lnTo>
                  <a:pt x="56799" y="5644158"/>
                </a:lnTo>
                <a:cubicBezTo>
                  <a:pt x="19398" y="5400934"/>
                  <a:pt x="0" y="5151822"/>
                  <a:pt x="0" y="4898209"/>
                </a:cubicBezTo>
                <a:cubicBezTo>
                  <a:pt x="0" y="2193003"/>
                  <a:pt x="2206998" y="0"/>
                  <a:pt x="492946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6EE29F2-D77F-4BD0-A20B-334D316A1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09800" y="2099696"/>
            <a:ext cx="1942241" cy="188955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Arc 27">
            <a:extLst>
              <a:ext uri="{FF2B5EF4-FFF2-40B4-BE49-F238E27FC236}">
                <a16:creationId xmlns:a16="http://schemas.microsoft.com/office/drawing/2014/main" id="{22D09ED2-868F-42C6-866E-F92E0CEF3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520172">
            <a:off x="1613162" y="1492572"/>
            <a:ext cx="2987899" cy="2987899"/>
          </a:xfrm>
          <a:prstGeom prst="arc">
            <a:avLst>
              <a:gd name="adj1" fmla="val 14455503"/>
              <a:gd name="adj2" fmla="val 227775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E1EDC5-DACF-FE47-25B0-C04149F51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6541" y="3317483"/>
            <a:ext cx="7644627" cy="275108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r"/>
            <a:r>
              <a:rPr lang="en-US" sz="6000" kern="1200" dirty="0">
                <a:latin typeface="+mj-lt"/>
                <a:ea typeface="+mj-ea"/>
                <a:cs typeface="+mj-cs"/>
              </a:rPr>
              <a:t>Any Questions?</a:t>
            </a:r>
            <a:br>
              <a:rPr lang="en-US" sz="6000" dirty="0"/>
            </a:br>
            <a:br>
              <a:rPr lang="en-US" sz="6000" dirty="0"/>
            </a:br>
            <a:r>
              <a:rPr lang="en-US" sz="6000" b="0" dirty="0"/>
              <a:t>we will be </a:t>
            </a:r>
            <a:br>
              <a:rPr lang="en-US" sz="6000" b="0" dirty="0"/>
            </a:br>
            <a:r>
              <a:rPr lang="en-US" sz="6000" b="0" dirty="0"/>
              <a:t>around to chat </a:t>
            </a:r>
            <a:br>
              <a:rPr lang="en-US" sz="6000" b="0" dirty="0"/>
            </a:br>
            <a:r>
              <a:rPr lang="en-US" sz="6000" b="0" dirty="0"/>
              <a:t>for a while</a:t>
            </a:r>
            <a:r>
              <a:rPr lang="en-US" sz="6000" dirty="0"/>
              <a:t> </a:t>
            </a:r>
            <a:endParaRPr lang="en-US" sz="6000" kern="1200" dirty="0">
              <a:latin typeface="+mj-lt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70E30E-F9C3-9FEE-9946-8BCF331DE6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85861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F0282B49-00EE-4EBF-8D40-5B47FA03F9E6}" type="datetime1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  <a:defRPr/>
              </a:pPr>
              <a:t>10/28/2025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880B6E-CC4A-481C-83D6-70CF6ECF4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32313" y="6356350"/>
            <a:ext cx="472108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
         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F7F13D-F66A-FF9D-49A7-D5CCA4DFC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CC057153-B650-4DEB-B370-79DDCFDCE934}" type="slidenum">
              <a:rPr lang="en-US" sz="1200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  <a:defRPr/>
              </a:pPr>
              <a:t>21</a:t>
            </a:fld>
            <a:endParaRPr lang="en-US" sz="1200">
              <a:solidFill>
                <a:schemeClr val="tx1">
                  <a:tint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7240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A41ABB-94EA-0671-13DF-C6A9F177D4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FA37BD-94AE-3ECA-ED5C-B5B75AA0D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AAA58-23B0-44FD-9D1C-BC7101E79F0C}" type="datetime1">
              <a:t>10/28/2025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D49A22-B64A-32A8-F3E1-A322CC39A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07F25-3C5A-A377-809E-6A2D464BC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3</a:t>
            </a:fld>
            <a:endParaRPr lang="en-US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B798AA9-498D-67AA-2546-9EA045A41218}"/>
              </a:ext>
            </a:extLst>
          </p:cNvPr>
          <p:cNvGrpSpPr/>
          <p:nvPr/>
        </p:nvGrpSpPr>
        <p:grpSpPr>
          <a:xfrm>
            <a:off x="917956" y="547526"/>
            <a:ext cx="10350769" cy="3633787"/>
            <a:chOff x="604191" y="547526"/>
            <a:chExt cx="10350769" cy="3633787"/>
          </a:xfrm>
        </p:grpSpPr>
        <p:pic>
          <p:nvPicPr>
            <p:cNvPr id="15" name="Picture 14" descr="A screenshot of a chart&#10;&#10;AI-generated content may be incorrect.">
              <a:extLst>
                <a:ext uri="{FF2B5EF4-FFF2-40B4-BE49-F238E27FC236}">
                  <a16:creationId xmlns:a16="http://schemas.microsoft.com/office/drawing/2014/main" id="{ED667610-4544-FD19-8BC1-A4CEBC67E3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6371" y="547526"/>
              <a:ext cx="10346410" cy="2107931"/>
            </a:xfrm>
            <a:prstGeom prst="rect">
              <a:avLst/>
            </a:prstGeom>
          </p:spPr>
        </p:pic>
        <p:pic>
          <p:nvPicPr>
            <p:cNvPr id="16" name="Picture 15" descr="A screenshot of a graph&#10;&#10;AI-generated content may be incorrect.">
              <a:extLst>
                <a:ext uri="{FF2B5EF4-FFF2-40B4-BE49-F238E27FC236}">
                  <a16:creationId xmlns:a16="http://schemas.microsoft.com/office/drawing/2014/main" id="{C5391432-8558-4A42-3C90-1295A10AFF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4191" y="2676686"/>
              <a:ext cx="10350769" cy="1504627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1B2E8E18-DC0F-44E5-9C68-86FF7BDFD99C}"/>
              </a:ext>
            </a:extLst>
          </p:cNvPr>
          <p:cNvSpPr txBox="1"/>
          <p:nvPr/>
        </p:nvSpPr>
        <p:spPr>
          <a:xfrm>
            <a:off x="697054" y="4391274"/>
            <a:ext cx="10930253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sz="2400" dirty="0"/>
              <a:t>This year for SQA attainment we were in the top 6 schools in WL</a:t>
            </a:r>
          </a:p>
          <a:p>
            <a:endParaRPr lang="en-GB" sz="2400" dirty="0"/>
          </a:p>
          <a:p>
            <a:pPr marL="285750" indent="-285750">
              <a:buFont typeface="Arial"/>
              <a:buChar char="•"/>
            </a:pPr>
            <a:r>
              <a:rPr lang="en-GB" sz="2400" dirty="0"/>
              <a:t>Significant improvement in some areas – some departments performing above national average.</a:t>
            </a:r>
          </a:p>
          <a:p>
            <a:pPr marL="285750" indent="-285750">
              <a:buFont typeface="Arial"/>
              <a:buChar char="•"/>
            </a:pPr>
            <a:endParaRPr lang="en-GB" sz="2400" dirty="0"/>
          </a:p>
          <a:p>
            <a:pPr marL="285750" indent="-285750">
              <a:buFont typeface="Arial"/>
              <a:buChar char="•"/>
            </a:pPr>
            <a:r>
              <a:rPr lang="en-GB" sz="2400" dirty="0"/>
              <a:t>Aspirational presentation for SQA exams.</a:t>
            </a:r>
          </a:p>
        </p:txBody>
      </p:sp>
    </p:spTree>
    <p:extLst>
      <p:ext uri="{BB962C8B-B14F-4D97-AF65-F5344CB8AC3E}">
        <p14:creationId xmlns:p14="http://schemas.microsoft.com/office/powerpoint/2010/main" val="18702097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E38ABD-D6A2-EB32-874C-FF92E5D4A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D5541-AB99-4877-9DB7-A4DAC35FFFF8}" type="datetime1">
              <a:t>10/28/2025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1F4832-13C5-E859-D4F4-D8274833C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1A8859-ABA1-6EE3-EB56-C9F2AD8FC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4</a:t>
            </a:fld>
            <a:endParaRPr lang="en-US" dirty="0"/>
          </a:p>
        </p:txBody>
      </p:sp>
      <p:pic>
        <p:nvPicPr>
          <p:cNvPr id="7" name="Picture 6" descr="A pie chart with numbers and a number of percentages&#10;&#10;AI-generated content may be incorrect.">
            <a:extLst>
              <a:ext uri="{FF2B5EF4-FFF2-40B4-BE49-F238E27FC236}">
                <a16:creationId xmlns:a16="http://schemas.microsoft.com/office/drawing/2014/main" id="{95CD1A67-75AB-6749-6949-68CA7B45A6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1972" y="730343"/>
            <a:ext cx="6337587" cy="5114925"/>
          </a:xfrm>
          <a:prstGeom prst="rect">
            <a:avLst/>
          </a:prstGeom>
          <a:ln w="127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FFDD036-0B88-FF50-268E-39BA7B105DFF}"/>
              </a:ext>
            </a:extLst>
          </p:cNvPr>
          <p:cNvSpPr/>
          <p:nvPr/>
        </p:nvSpPr>
        <p:spPr>
          <a:xfrm>
            <a:off x="957662" y="1428093"/>
            <a:ext cx="453629" cy="453629"/>
          </a:xfrm>
          <a:prstGeom prst="rect">
            <a:avLst/>
          </a:prstGeom>
          <a:solidFill>
            <a:srgbClr val="118D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49F3538-0E60-0A97-0E7B-228B100E87CD}"/>
              </a:ext>
            </a:extLst>
          </p:cNvPr>
          <p:cNvSpPr/>
          <p:nvPr/>
        </p:nvSpPr>
        <p:spPr>
          <a:xfrm>
            <a:off x="957661" y="2108031"/>
            <a:ext cx="453629" cy="453629"/>
          </a:xfrm>
          <a:prstGeom prst="rect">
            <a:avLst/>
          </a:prstGeom>
          <a:solidFill>
            <a:srgbClr val="13239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BC26F10-FC72-8311-5A55-426EB8E27A83}"/>
              </a:ext>
            </a:extLst>
          </p:cNvPr>
          <p:cNvSpPr/>
          <p:nvPr/>
        </p:nvSpPr>
        <p:spPr>
          <a:xfrm>
            <a:off x="957661" y="2823138"/>
            <a:ext cx="453629" cy="453629"/>
          </a:xfrm>
          <a:prstGeom prst="rect">
            <a:avLst/>
          </a:prstGeom>
          <a:solidFill>
            <a:srgbClr val="E56C3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98B2B4-217F-7FCA-4A12-D467F3234BD3}"/>
              </a:ext>
            </a:extLst>
          </p:cNvPr>
          <p:cNvSpPr txBox="1"/>
          <p:nvPr/>
        </p:nvSpPr>
        <p:spPr>
          <a:xfrm>
            <a:off x="722328" y="4651939"/>
            <a:ext cx="5139805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dirty="0"/>
              <a:t>Currently </a:t>
            </a:r>
            <a:r>
              <a:rPr lang="en-GB" sz="2400" b="1" u="sng" dirty="0"/>
              <a:t>94%</a:t>
            </a:r>
            <a:r>
              <a:rPr lang="en-GB" sz="2400" dirty="0"/>
              <a:t> of our </a:t>
            </a:r>
            <a:endParaRPr lang="en-US" sz="2400"/>
          </a:p>
          <a:p>
            <a:r>
              <a:rPr lang="en-GB" sz="2400" dirty="0"/>
              <a:t>2025 leavers have gone </a:t>
            </a:r>
            <a:endParaRPr lang="en-GB" sz="2400"/>
          </a:p>
          <a:p>
            <a:r>
              <a:rPr lang="en-GB" sz="2400" dirty="0"/>
              <a:t>on to a positive destination.</a:t>
            </a:r>
            <a:endParaRPr lang="en-GB" sz="24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E781D8-FC63-4D09-98AD-111A2A918F06}"/>
              </a:ext>
            </a:extLst>
          </p:cNvPr>
          <p:cNvSpPr txBox="1"/>
          <p:nvPr/>
        </p:nvSpPr>
        <p:spPr>
          <a:xfrm>
            <a:off x="1601558" y="2166646"/>
            <a:ext cx="315860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/>
              <a:t>Further Education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76A340-EAA2-3381-BB74-2DA71EBD7D97}"/>
              </a:ext>
            </a:extLst>
          </p:cNvPr>
          <p:cNvSpPr txBox="1"/>
          <p:nvPr/>
        </p:nvSpPr>
        <p:spPr>
          <a:xfrm>
            <a:off x="1601557" y="2916922"/>
            <a:ext cx="315860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/>
              <a:t>Ful-time Employment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2E2F4D-E9B8-B77F-BEA1-937B513D3629}"/>
              </a:ext>
            </a:extLst>
          </p:cNvPr>
          <p:cNvSpPr txBox="1"/>
          <p:nvPr/>
        </p:nvSpPr>
        <p:spPr>
          <a:xfrm>
            <a:off x="1601558" y="1533600"/>
            <a:ext cx="315860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/>
              <a:t>Higher Education</a:t>
            </a:r>
          </a:p>
        </p:txBody>
      </p:sp>
    </p:spTree>
    <p:extLst>
      <p:ext uri="{BB962C8B-B14F-4D97-AF65-F5344CB8AC3E}">
        <p14:creationId xmlns:p14="http://schemas.microsoft.com/office/powerpoint/2010/main" val="4214844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F87A59-F842-F638-C17A-EFC69AFCD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63082-8406-456E-8C64-322302C6841A}" type="datetime1">
              <a:t>10/28/2025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B035F8-2D09-D003-C940-2EEECE963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398594-C3A0-A8B1-6168-79C295A60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5</a:t>
            </a:fld>
            <a:endParaRPr lang="en-US" dirty="0"/>
          </a:p>
        </p:txBody>
      </p:sp>
      <p:pic>
        <p:nvPicPr>
          <p:cNvPr id="8" name="Picture 7" descr="A screenshot of a survey&#10;&#10;AI-generated content may be incorrect.">
            <a:extLst>
              <a:ext uri="{FF2B5EF4-FFF2-40B4-BE49-F238E27FC236}">
                <a16:creationId xmlns:a16="http://schemas.microsoft.com/office/drawing/2014/main" id="{412BB8B5-2B74-733F-2281-28023EB910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978" y="1385888"/>
            <a:ext cx="9591675" cy="4086225"/>
          </a:xfrm>
          <a:prstGeom prst="rect">
            <a:avLst/>
          </a:prstGeom>
        </p:spPr>
      </p:pic>
      <p:pic>
        <p:nvPicPr>
          <p:cNvPr id="9" name="Picture 8" descr="A white text on a white background&#10;&#10;AI-generated content may be incorrect.">
            <a:extLst>
              <a:ext uri="{FF2B5EF4-FFF2-40B4-BE49-F238E27FC236}">
                <a16:creationId xmlns:a16="http://schemas.microsoft.com/office/drawing/2014/main" id="{FA2AC5D2-BFB3-1658-12B9-22E5B104C5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325" y="1314450"/>
            <a:ext cx="10039350" cy="4229100"/>
          </a:xfrm>
          <a:prstGeom prst="rect">
            <a:avLst/>
          </a:prstGeom>
          <a:ln w="127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65386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0CCA1C-4300-8120-96D8-753A415130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F9F1F-202E-41D5-8430-C163E00699FA}" type="datetime1">
              <a:t>10/28/2025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EE90EB-004C-28D8-729B-0224B634A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F6C47F-D514-C2BB-50FC-BBD89C222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6</a:t>
            </a:fld>
            <a:endParaRPr lang="en-US" dirty="0"/>
          </a:p>
        </p:txBody>
      </p:sp>
      <p:pic>
        <p:nvPicPr>
          <p:cNvPr id="7" name="Picture 6" descr="Kingsley St Johns Primary School: Rights Respecting School Award">
            <a:extLst>
              <a:ext uri="{FF2B5EF4-FFF2-40B4-BE49-F238E27FC236}">
                <a16:creationId xmlns:a16="http://schemas.microsoft.com/office/drawing/2014/main" id="{B8A795AE-56EF-624C-2C10-307390DDF7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9728" y="610687"/>
            <a:ext cx="6077889" cy="21901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80C5F92-FA6C-EC20-EA9F-B01161CE7634}"/>
              </a:ext>
            </a:extLst>
          </p:cNvPr>
          <p:cNvSpPr txBox="1"/>
          <p:nvPr/>
        </p:nvSpPr>
        <p:spPr>
          <a:xfrm>
            <a:off x="285549" y="375788"/>
            <a:ext cx="5525616" cy="26776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800" dirty="0"/>
              <a:t>This year we celebrated the hard work of the school community in promoting the UNCRC Rights of the Child when we were awarded the </a:t>
            </a:r>
            <a:r>
              <a:rPr lang="en-GB" sz="2800" b="1" u="sng" dirty="0">
                <a:solidFill>
                  <a:schemeClr val="bg2">
                    <a:lumMod val="76000"/>
                  </a:schemeClr>
                </a:solidFill>
              </a:rPr>
              <a:t>GOLD</a:t>
            </a:r>
            <a:r>
              <a:rPr lang="en-GB" sz="2800" dirty="0"/>
              <a:t> award.</a:t>
            </a:r>
          </a:p>
        </p:txBody>
      </p:sp>
      <p:pic>
        <p:nvPicPr>
          <p:cNvPr id="9" name="Picture 8" descr="A logo with colorful books&#10;&#10;AI-generated content may be incorrect.">
            <a:extLst>
              <a:ext uri="{FF2B5EF4-FFF2-40B4-BE49-F238E27FC236}">
                <a16:creationId xmlns:a16="http://schemas.microsoft.com/office/drawing/2014/main" id="{01805EF1-090B-34D7-15B8-15C0659997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25" y="3424238"/>
            <a:ext cx="7697932" cy="178290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5500259-B39A-69B2-26A4-B5A888C32459}"/>
              </a:ext>
            </a:extLst>
          </p:cNvPr>
          <p:cNvSpPr txBox="1"/>
          <p:nvPr/>
        </p:nvSpPr>
        <p:spPr>
          <a:xfrm>
            <a:off x="7966602" y="3562334"/>
            <a:ext cx="4221175" cy="26776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800" dirty="0"/>
              <a:t>We were also delighted to be recognised for our work on encouraging young people to read with the </a:t>
            </a:r>
            <a:r>
              <a:rPr lang="en-GB" sz="2800" b="1" u="sng" dirty="0">
                <a:solidFill>
                  <a:schemeClr val="bg1">
                    <a:lumMod val="76000"/>
                  </a:schemeClr>
                </a:solidFill>
              </a:rPr>
              <a:t>SILVER</a:t>
            </a:r>
            <a:r>
              <a:rPr lang="en-GB" sz="2800" dirty="0"/>
              <a:t> award.</a:t>
            </a:r>
          </a:p>
        </p:txBody>
      </p:sp>
    </p:spTree>
    <p:extLst>
      <p:ext uri="{BB962C8B-B14F-4D97-AF65-F5344CB8AC3E}">
        <p14:creationId xmlns:p14="http://schemas.microsoft.com/office/powerpoint/2010/main" val="39258344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BGE Curriculum</a:t>
            </a:r>
          </a:p>
        </p:txBody>
      </p:sp>
      <p:sp>
        <p:nvSpPr>
          <p:cNvPr id="29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30936" y="2660904"/>
            <a:ext cx="4818888" cy="35478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The week is split into 32 periods </a:t>
            </a:r>
            <a:endParaRPr lang="en-US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Each period is 50 minutes long (with the exception of P4)</a:t>
            </a:r>
            <a:endParaRPr lang="en-US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400050" indent="-342900">
              <a:lnSpc>
                <a:spcPct val="90000"/>
              </a:lnSpc>
              <a:spcAft>
                <a:spcPts val="600"/>
              </a:spcAft>
              <a:buFont typeface="Arial"/>
              <a:buChar char="•"/>
            </a:pPr>
            <a:r>
              <a:rPr lang="en-US" sz="2200" dirty="0"/>
              <a:t>Music – 1.5 periods per week</a:t>
            </a:r>
          </a:p>
          <a:p>
            <a:pPr marL="400050" indent="-342900">
              <a:lnSpc>
                <a:spcPct val="90000"/>
              </a:lnSpc>
              <a:spcAft>
                <a:spcPts val="600"/>
              </a:spcAft>
              <a:buFont typeface="Arial"/>
              <a:buChar char="•"/>
            </a:pPr>
            <a:r>
              <a:rPr lang="en-US" sz="2200" dirty="0"/>
              <a:t>DMG – 0.5 periods per week</a:t>
            </a:r>
          </a:p>
          <a:p>
            <a:pPr marL="400050" indent="-342900">
              <a:lnSpc>
                <a:spcPct val="90000"/>
              </a:lnSpc>
              <a:spcAft>
                <a:spcPts val="600"/>
              </a:spcAft>
              <a:buFont typeface="Arial"/>
              <a:buChar char="•"/>
            </a:pPr>
            <a:endParaRPr lang="en-US" sz="2200" dirty="0"/>
          </a:p>
          <a:p>
            <a:pPr marL="400050" indent="-342900">
              <a:lnSpc>
                <a:spcPct val="90000"/>
              </a:lnSpc>
              <a:spcAft>
                <a:spcPts val="600"/>
              </a:spcAft>
              <a:buFont typeface="Arial"/>
              <a:buChar char="•"/>
            </a:pPr>
            <a:r>
              <a:rPr lang="en-US" sz="2200" dirty="0"/>
              <a:t>Core subjects PE/RE/PSE.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860581-C400-995E-1C8A-89FD8F078F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2503" y="1150491"/>
            <a:ext cx="6105513" cy="41413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78954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B3FC2C7-EF41-5958-7958-F5B8851C0C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09B788-9E89-22D2-23F8-659D16E53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4962" y="479493"/>
            <a:ext cx="5458838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Skills Academy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A picture containing text, queen, sign, vector graphics&#10;&#10;Description automatically generated">
            <a:extLst>
              <a:ext uri="{FF2B5EF4-FFF2-40B4-BE49-F238E27FC236}">
                <a16:creationId xmlns:a16="http://schemas.microsoft.com/office/drawing/2014/main" id="{F7F362F6-EA48-A8AB-B252-8B15B9B7D1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26" y="1747217"/>
            <a:ext cx="5381230" cy="2791255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7431FD-98F4-FAB2-7BE9-85DB46DFF0DA}"/>
              </a:ext>
            </a:extLst>
          </p:cNvPr>
          <p:cNvSpPr txBox="1"/>
          <p:nvPr/>
        </p:nvSpPr>
        <p:spPr>
          <a:xfrm>
            <a:off x="5894962" y="1982321"/>
            <a:ext cx="5480757" cy="417814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This program takes place in 6-week blocks covering topics such as forensics, media and money management.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It is designed to develop skills such as communication, collaboration, teamwork and leadership. These are important across the school and into post-school destinations.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Pupils are supported to identify skills and discuss how they use them.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56317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43819C-CFEB-BD0C-28A2-ED66FBE627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1963DD-1AB1-E1F5-EF18-31B8FADC8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School of...</a:t>
            </a:r>
          </a:p>
        </p:txBody>
      </p:sp>
      <p:sp>
        <p:nvSpPr>
          <p:cNvPr id="18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83BA1F-D05E-30A8-4C79-45F8D26E6836}"/>
              </a:ext>
            </a:extLst>
          </p:cNvPr>
          <p:cNvSpPr txBox="1"/>
          <p:nvPr/>
        </p:nvSpPr>
        <p:spPr>
          <a:xfrm>
            <a:off x="640080" y="2290974"/>
            <a:ext cx="4665619" cy="49221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571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Football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Netball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Dance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Media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School of Culture &amp; Conversation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School of Hospitality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Philosophy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Drama</a:t>
            </a:r>
          </a:p>
        </p:txBody>
      </p:sp>
      <p:pic>
        <p:nvPicPr>
          <p:cNvPr id="3" name="Picture 2" descr="A person looking up at a hat above her head&#10;&#10;AI-generated content may be incorrect.">
            <a:extLst>
              <a:ext uri="{FF2B5EF4-FFF2-40B4-BE49-F238E27FC236}">
                <a16:creationId xmlns:a16="http://schemas.microsoft.com/office/drawing/2014/main" id="{932A4315-83D3-CB5B-D30B-26D92DF8BC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407" r="19656" b="-1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74849140"/>
      </p:ext>
    </p:extLst>
  </p:cSld>
  <p:clrMapOvr>
    <a:masterClrMapping/>
  </p:clrMapOvr>
</p:sld>
</file>

<file path=ppt/theme/theme1.xml><?xml version="1.0" encoding="utf-8"?>
<a:theme xmlns:a="http://schemas.openxmlformats.org/drawingml/2006/main" name="VanillaVTI">
  <a:themeElements>
    <a:clrScheme name="VanillaVTI">
      <a:dk1>
        <a:sysClr val="windowText" lastClr="000000"/>
      </a:dk1>
      <a:lt1>
        <a:sysClr val="window" lastClr="FFFFFF"/>
      </a:lt1>
      <a:dk2>
        <a:srgbClr val="2C3932"/>
      </a:dk2>
      <a:lt2>
        <a:srgbClr val="FDF6EA"/>
      </a:lt2>
      <a:accent1>
        <a:srgbClr val="169C9A"/>
      </a:accent1>
      <a:accent2>
        <a:srgbClr val="FA9A42"/>
      </a:accent2>
      <a:accent3>
        <a:srgbClr val="E15C3D"/>
      </a:accent3>
      <a:accent4>
        <a:srgbClr val="E78A67"/>
      </a:accent4>
      <a:accent5>
        <a:srgbClr val="A74B40"/>
      </a:accent5>
      <a:accent6>
        <a:srgbClr val="3D9072"/>
      </a:accent6>
      <a:hlink>
        <a:srgbClr val="169C9A"/>
      </a:hlink>
      <a:folHlink>
        <a:srgbClr val="E15C3D"/>
      </a:folHlink>
    </a:clrScheme>
    <a:fontScheme name="VanillaVTI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VanillaVTI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nillaVTI" id="{AACC6CF0-9F86-48CC-9C4E-CA578EE0A0A0}" vid="{3BDE51FE-56D6-4100-AFB5-5B4AEDCE2EF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529</Words>
  <Application>Microsoft Office PowerPoint</Application>
  <PresentationFormat>Widescreen</PresentationFormat>
  <Paragraphs>135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Arial,Sans-Serif</vt:lpstr>
      <vt:lpstr>Calibri</vt:lpstr>
      <vt:lpstr>Courier New</vt:lpstr>
      <vt:lpstr>Franklin Gothic Demi Cond</vt:lpstr>
      <vt:lpstr>Neue Haas Grotesk Text Pro</vt:lpstr>
      <vt:lpstr>VanillaVTI</vt:lpstr>
      <vt:lpstr>Welcome to  Deans Community High School</vt:lpstr>
      <vt:lpstr>What I will share this evening...</vt:lpstr>
      <vt:lpstr>PowerPoint Presentation</vt:lpstr>
      <vt:lpstr>PowerPoint Presentation</vt:lpstr>
      <vt:lpstr>PowerPoint Presentation</vt:lpstr>
      <vt:lpstr>PowerPoint Presentation</vt:lpstr>
      <vt:lpstr>BGE Curriculum</vt:lpstr>
      <vt:lpstr>Skills Academy</vt:lpstr>
      <vt:lpstr>School of...</vt:lpstr>
      <vt:lpstr>Extra-Curricular</vt:lpstr>
      <vt:lpstr>PowerPoint Presentation</vt:lpstr>
      <vt:lpstr>PowerPoint Presentation</vt:lpstr>
      <vt:lpstr>PowerPoint Presentation</vt:lpstr>
      <vt:lpstr>PowerPoint Presentation</vt:lpstr>
      <vt:lpstr>Support at Deans Community High School</vt:lpstr>
      <vt:lpstr>Who's who?</vt:lpstr>
      <vt:lpstr>Who's who?</vt:lpstr>
      <vt:lpstr>P7 Transition this year</vt:lpstr>
      <vt:lpstr>Other experiences</vt:lpstr>
      <vt:lpstr>Transition Visits 9th/10th/11th of June</vt:lpstr>
      <vt:lpstr>Any Questions?  we will be  around to chat  for a while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Nicola Wood</dc:creator>
  <cp:lastModifiedBy>Ms Wood</cp:lastModifiedBy>
  <cp:revision>1536</cp:revision>
  <dcterms:created xsi:type="dcterms:W3CDTF">2024-05-26T12:39:49Z</dcterms:created>
  <dcterms:modified xsi:type="dcterms:W3CDTF">2025-10-28T10:59:22Z</dcterms:modified>
</cp:coreProperties>
</file>